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403" r:id="rId2"/>
    <p:sldId id="363" r:id="rId3"/>
    <p:sldId id="262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404" r:id="rId17"/>
    <p:sldId id="296" r:id="rId18"/>
  </p:sldIdLst>
  <p:sldSz cx="18288000" cy="10287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Bold Italics"/>
      <p:regular r:id="rId25"/>
      <p:bold r:id="rId26"/>
      <p:italic r:id="rId27"/>
      <p:boldItalic r:id="rId28"/>
    </p:embeddedFont>
    <p:embeddedFont>
      <p:font typeface="Public Sans" panose="020B0604020202020204" charset="0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gt9gbjA++NhPMwDUBea4nvw5fM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9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1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MY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3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47AC6331-BD1E-D970-BD3A-A46DB0B95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19B21BB-42A8-5107-C436-E60396E5D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700AA47C-DAD0-DB01-550A-40DBE54B6C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329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D3EFFF6C-A2C4-A259-A7A3-CC3175E8E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5A5ED41-EDE2-7099-DEF6-F45DD24E3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960595BD-12FA-10A7-537E-DD8C9C5DB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746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2943BB49-1B27-DED5-E551-31F530361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2CA52180-FCE5-44C9-027D-9DA4700416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2AE12BAD-84D4-0CB3-238E-C1D23FF3CD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4834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AD4EE6BA-E0C9-8723-8AD3-A8C07E12A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AF6219D6-906C-BA2A-A95A-8982FE8A70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CD845C98-F636-31B5-7B04-FA215B8CC6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2253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26C83DA4-A1DF-BDCB-0B34-3BB969D1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3B361B8-05F3-C372-5860-20DF751B6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E1AC6D0B-ECC6-0A57-65DD-F3924680E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6041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3D50-65B2-CBF2-3E6F-5AE8B2371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3890A-3932-21D6-0AE1-7A379AC13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MY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6D9A7-FF81-81B4-9D03-0D6E9282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6C409-6747-93A2-FE42-1B1C9B3BC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9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8A736D4F-8DA9-690D-32A6-593AD73E6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CF87713B-D6C8-197F-9373-8F050D5550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32A57A0-518E-578F-12ED-A1AA9B4E4D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170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5D5E841F-ACB8-E99B-1E50-AF7BD129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463CDA6C-9274-F19E-5E92-09F9EE3137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AD8DC51D-4CFD-C14C-4020-884F496754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094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165B943C-7BCF-CFD1-D97A-69F3AC3C1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1C185233-9592-BD3E-3712-130F68056D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182BA279-C703-8F9E-2434-ECDD05773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026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54E8BAAE-286F-69E9-CE41-5CCA0F0B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34C8C48-400D-B270-ABDE-ECF6A5AA6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95D3D2F8-E86A-1612-6985-91D1DFA6A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099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94EF2347-71C3-4D28-C430-A04E8914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48D32CB8-BE86-B49C-D7F5-1B58692DE1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1074ACDC-5ED7-A896-6B97-A5FD2DCFE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663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16F9C46F-4D59-EE24-F4DB-C6A30740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A467A891-13BA-8E83-3234-B8AD00745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4EF1E983-0255-D226-638F-9E1696FA3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87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6583EE35-B51A-8A31-CE66-327CFA2A2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1E0DA2C3-1766-F877-9E19-C9A80192CF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8F7A61A-277F-62C2-FBCD-0A80226CB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07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13725825" y="8432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72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MY"/>
          </a:p>
        </p:txBody>
      </p:sp>
      <p:sp>
        <p:nvSpPr>
          <p:cNvPr id="64" name="Google Shape;64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Google Shape;93;p1">
            <a:extLst>
              <a:ext uri="{FF2B5EF4-FFF2-40B4-BE49-F238E27FC236}">
                <a16:creationId xmlns:a16="http://schemas.microsoft.com/office/drawing/2014/main" id="{1E8688EA-C1D0-B617-4D8D-7357FD09D295}"/>
              </a:ext>
            </a:extLst>
          </p:cNvPr>
          <p:cNvSpPr txBox="1"/>
          <p:nvPr userDrawn="1"/>
        </p:nvSpPr>
        <p:spPr>
          <a:xfrm>
            <a:off x="13769009" y="9942290"/>
            <a:ext cx="3844207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Menginovasi Penyelesaian Lestari </a:t>
            </a:r>
            <a:r>
              <a:rPr lang="en-US" sz="1600" b="1" i="0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endParaRPr sz="1600" b="1" i="0" dirty="0">
              <a:solidFill>
                <a:srgbClr val="90104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2B212-7376-458F-361E-83E92B5F7A0A}"/>
              </a:ext>
            </a:extLst>
          </p:cNvPr>
          <p:cNvGrpSpPr/>
          <p:nvPr userDrawn="1"/>
        </p:nvGrpSpPr>
        <p:grpSpPr>
          <a:xfrm>
            <a:off x="1007355" y="579439"/>
            <a:ext cx="3564645" cy="975792"/>
            <a:chOff x="385142" y="221630"/>
            <a:chExt cx="3564645" cy="975792"/>
          </a:xfrm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73D4389E-ECFA-AF31-4819-09D8F969BD04}"/>
                </a:ext>
              </a:extLst>
            </p:cNvPr>
            <p:cNvSpPr/>
            <p:nvPr userDrawn="1"/>
          </p:nvSpPr>
          <p:spPr>
            <a:xfrm>
              <a:off x="385142" y="221630"/>
              <a:ext cx="3196261" cy="975792"/>
            </a:xfrm>
            <a:custGeom>
              <a:avLst/>
              <a:gdLst/>
              <a:ahLst/>
              <a:cxnLst/>
              <a:rect l="l" t="t" r="r" b="b"/>
              <a:pathLst>
                <a:path w="3196261" h="975792">
                  <a:moveTo>
                    <a:pt x="0" y="0"/>
                  </a:moveTo>
                  <a:lnTo>
                    <a:pt x="3196261" y="0"/>
                  </a:lnTo>
                  <a:lnTo>
                    <a:pt x="3196261" y="975792"/>
                  </a:lnTo>
                  <a:lnTo>
                    <a:pt x="0" y="9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2">
              <a:extLst>
                <a:ext uri="{FF2B5EF4-FFF2-40B4-BE49-F238E27FC236}">
                  <a16:creationId xmlns:a16="http://schemas.microsoft.com/office/drawing/2014/main" id="{C1028C95-89A8-36E7-086F-0AA3C8E245F9}"/>
                </a:ext>
              </a:extLst>
            </p:cNvPr>
            <p:cNvSpPr/>
            <p:nvPr userDrawn="1"/>
          </p:nvSpPr>
          <p:spPr>
            <a:xfrm flipV="1">
              <a:off x="3949787" y="278994"/>
              <a:ext cx="0" cy="861063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324332-7125-A6BB-F015-87E71B1C4FB7}"/>
              </a:ext>
            </a:extLst>
          </p:cNvPr>
          <p:cNvSpPr txBox="1"/>
          <p:nvPr userDrawn="1"/>
        </p:nvSpPr>
        <p:spPr>
          <a:xfrm>
            <a:off x="17440937" y="9942290"/>
            <a:ext cx="8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47ED026-A5E8-475A-AFDA-A376AF1D73C7}" type="slidenum">
              <a:rPr lang="en-MY" sz="1600" b="1" smtClean="0">
                <a:solidFill>
                  <a:srgbClr val="C00000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MY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92B3-FF30-E7BC-42FB-28A5D973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A34FE-E80D-66DF-B43D-9D30B5B5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E06649C1-AACE-A678-A32A-92E6A9BC07EA}"/>
              </a:ext>
            </a:extLst>
          </p:cNvPr>
          <p:cNvSpPr/>
          <p:nvPr/>
        </p:nvSpPr>
        <p:spPr>
          <a:xfrm>
            <a:off x="6688114" y="1564907"/>
            <a:ext cx="4911771" cy="1499523"/>
          </a:xfrm>
          <a:custGeom>
            <a:avLst/>
            <a:gdLst/>
            <a:ahLst/>
            <a:cxnLst/>
            <a:rect l="l" t="t" r="r" b="b"/>
            <a:pathLst>
              <a:path w="4911771" h="1499523">
                <a:moveTo>
                  <a:pt x="0" y="0"/>
                </a:moveTo>
                <a:lnTo>
                  <a:pt x="4911772" y="0"/>
                </a:lnTo>
                <a:lnTo>
                  <a:pt x="4911772" y="1499523"/>
                </a:lnTo>
                <a:lnTo>
                  <a:pt x="0" y="1499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D908BF6-E8F7-4000-86D1-E353684406A1}"/>
              </a:ext>
            </a:extLst>
          </p:cNvPr>
          <p:cNvSpPr txBox="1"/>
          <p:nvPr/>
        </p:nvSpPr>
        <p:spPr>
          <a:xfrm>
            <a:off x="2365089" y="3932266"/>
            <a:ext cx="13792200" cy="4436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Mesyuarat Senat Bil. 6/2025/2026</a:t>
            </a:r>
          </a:p>
          <a:p>
            <a:pPr algn="ctr">
              <a:lnSpc>
                <a:spcPct val="115000"/>
              </a:lnSpc>
            </a:pP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31 Mac 2026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Kertas Kerja Cadangan Program Akademik Baharu</a:t>
            </a: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(Masukkan Nama Program)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endParaRPr lang="en-MY" sz="3200" b="1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: (Masukkan nama </a:t>
            </a: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D3316-1308-2B94-AFBB-C51267CA87A5}"/>
              </a:ext>
            </a:extLst>
          </p:cNvPr>
          <p:cNvSpPr txBox="1"/>
          <p:nvPr/>
        </p:nvSpPr>
        <p:spPr>
          <a:xfrm>
            <a:off x="13421251" y="9766942"/>
            <a:ext cx="4463084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8"/>
              </a:lnSpc>
              <a:spcBef>
                <a:spcPct val="0"/>
              </a:spcBef>
            </a:pPr>
            <a:r>
              <a:rPr lang="en-US" sz="1720" b="1" i="1" spc="-86" dirty="0">
                <a:solidFill>
                  <a:srgbClr val="80808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Innovating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339496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15B4FEB-5CEE-BF04-25D7-0D4F4844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45F7B9D1-71E9-B59F-3B8C-87463C031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838957"/>
              </p:ext>
            </p:extLst>
          </p:nvPr>
        </p:nvGraphicFramePr>
        <p:xfrm>
          <a:off x="423333" y="2453110"/>
          <a:ext cx="17441331" cy="72432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4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950">
                  <a:extLst>
                    <a:ext uri="{9D8B030D-6E8A-4147-A177-3AD203B41FA5}">
                      <a16:colId xmlns:a16="http://schemas.microsoft.com/office/drawing/2014/main" val="3256213599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1299700063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4128804901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2974682921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3520668584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2150414244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578152926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943762048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3731424780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1495549560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944592423"/>
                    </a:ext>
                  </a:extLst>
                </a:gridCol>
              </a:tblGrid>
              <a:tr h="5436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Kategori Kursus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76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PLO6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PLO7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PLO8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PLO9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PLO11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Umum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36401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Teras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466188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184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Elektif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26966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927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1058498"/>
                  </a:ext>
                </a:extLst>
              </a:tr>
            </a:tbl>
          </a:graphicData>
        </a:graphic>
      </p:graphicFrame>
      <p:sp>
        <p:nvSpPr>
          <p:cNvPr id="3" name="Google Shape;164;p1">
            <a:extLst>
              <a:ext uri="{FF2B5EF4-FFF2-40B4-BE49-F238E27FC236}">
                <a16:creationId xmlns:a16="http://schemas.microsoft.com/office/drawing/2014/main" id="{10719D9C-8573-B54F-DCAA-0C7BCEF0275F}"/>
              </a:ext>
            </a:extLst>
          </p:cNvPr>
          <p:cNvSpPr txBox="1">
            <a:spLocks/>
          </p:cNvSpPr>
          <p:nvPr/>
        </p:nvSpPr>
        <p:spPr>
          <a:xfrm>
            <a:off x="423333" y="1649492"/>
            <a:ext cx="13951733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noProof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Penjajaran PLO program dengan Kluster MQF 2.0</a:t>
            </a:r>
            <a:endParaRPr lang="ms-MY" sz="2400" noProof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1B723C2-236C-0CFF-6DB5-C6DE094EBF02}"/>
              </a:ext>
            </a:extLst>
          </p:cNvPr>
          <p:cNvSpPr txBox="1">
            <a:spLocks/>
          </p:cNvSpPr>
          <p:nvPr/>
        </p:nvSpPr>
        <p:spPr>
          <a:xfrm>
            <a:off x="4693271" y="629823"/>
            <a:ext cx="12821006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PEMETAAN DI ANTARA PLO &amp; KLUSTER MQF 2.0</a:t>
            </a:r>
          </a:p>
        </p:txBody>
      </p:sp>
    </p:spTree>
    <p:extLst>
      <p:ext uri="{BB962C8B-B14F-4D97-AF65-F5344CB8AC3E}">
        <p14:creationId xmlns:p14="http://schemas.microsoft.com/office/powerpoint/2010/main" val="25100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78A1D08F-B362-6A8F-990E-22D7C1E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B0282F3D-A469-78AC-353B-184E7FD9E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461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7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909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Am, Syarat Khusus dan Syarat Khas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54D80E70-48CA-C6C5-C9FB-15E9E5100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442420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112">
                  <a:extLst>
                    <a:ext uri="{9D8B030D-6E8A-4147-A177-3AD203B41FA5}">
                      <a16:colId xmlns:a16="http://schemas.microsoft.com/office/drawing/2014/main" val="260566026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(termasuk Band MUET)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DC897039-60D1-2AD1-2D25-8659B9090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433126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2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4644">
                  <a:extLst>
                    <a:ext uri="{9D8B030D-6E8A-4147-A177-3AD203B41FA5}">
                      <a16:colId xmlns:a16="http://schemas.microsoft.com/office/drawing/2014/main" val="39199654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Syarat Tambahan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8E99E56A-A7F0-DDC2-1EC3-EA558FA10F1D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 KEMASUKAN</a:t>
            </a:r>
          </a:p>
        </p:txBody>
      </p:sp>
    </p:spTree>
    <p:extLst>
      <p:ext uri="{BB962C8B-B14F-4D97-AF65-F5344CB8AC3E}">
        <p14:creationId xmlns:p14="http://schemas.microsoft.com/office/powerpoint/2010/main" val="383538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B73D227-12A0-533A-FADD-DC8375FB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F150D6BD-74A8-E346-C118-CC0672B3C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087873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7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909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F9933651-306E-E0E6-F841-F4EDE683A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375475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112">
                  <a:extLst>
                    <a:ext uri="{9D8B030D-6E8A-4147-A177-3AD203B41FA5}">
                      <a16:colId xmlns:a16="http://schemas.microsoft.com/office/drawing/2014/main" val="260566026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Kursus Khas (bagi pelajar yang tidak memenuhi syarat kemasukan)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3" name="Title 5">
            <a:extLst>
              <a:ext uri="{FF2B5EF4-FFF2-40B4-BE49-F238E27FC236}">
                <a16:creationId xmlns:a16="http://schemas.microsoft.com/office/drawing/2014/main" id="{387CC163-8ABA-FE28-2B8D-357EB7CD2A94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 KEMASUKAN</a:t>
            </a:r>
          </a:p>
        </p:txBody>
      </p:sp>
    </p:spTree>
    <p:extLst>
      <p:ext uri="{BB962C8B-B14F-4D97-AF65-F5344CB8AC3E}">
        <p14:creationId xmlns:p14="http://schemas.microsoft.com/office/powerpoint/2010/main" val="259621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3D041D4-EBD0-870F-6CEC-2530267B3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A32DFB48-83CF-C3F7-1D8A-C016F8054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543737"/>
              </p:ext>
            </p:extLst>
          </p:nvPr>
        </p:nvGraphicFramePr>
        <p:xfrm>
          <a:off x="423333" y="2509375"/>
          <a:ext cx="17441330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2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665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714DA798-2C83-7CB7-1815-1B52DD4F1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107659"/>
              </p:ext>
            </p:extLst>
          </p:nvPr>
        </p:nvGraphicFramePr>
        <p:xfrm>
          <a:off x="406917" y="5770734"/>
          <a:ext cx="17441331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3777">
                  <a:extLst>
                    <a:ext uri="{9D8B030D-6E8A-4147-A177-3AD203B41FA5}">
                      <a16:colId xmlns:a16="http://schemas.microsoft.com/office/drawing/2014/main" val="3568026321"/>
                    </a:ext>
                  </a:extLst>
                </a:gridCol>
                <a:gridCol w="5813777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B8B7A68E-6930-C3CF-E012-AB699512AF75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3154976" cy="1356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PERBANDINGAN PROGRAM AKADEMIK YANG DIPOHON </a:t>
            </a:r>
          </a:p>
          <a:p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DENGAN UNIVERSITI LAIN DALAM &amp; LUAR NEGARA</a:t>
            </a:r>
          </a:p>
        </p:txBody>
      </p:sp>
    </p:spTree>
    <p:extLst>
      <p:ext uri="{BB962C8B-B14F-4D97-AF65-F5344CB8AC3E}">
        <p14:creationId xmlns:p14="http://schemas.microsoft.com/office/powerpoint/2010/main" val="45671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C0CA3F91-3E48-853C-6E10-D9D5893ED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F9B7DE30-3013-CB72-2CE6-0B99B3D6D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28281"/>
              </p:ext>
            </p:extLst>
          </p:nvPr>
        </p:nvGraphicFramePr>
        <p:xfrm>
          <a:off x="423333" y="1904470"/>
          <a:ext cx="17441330" cy="64872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2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665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Kelulusan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Tarikh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Fakulti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(JKAF)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(JKKU)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Saringan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Awal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Tetap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Kualiti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(JKTS KKA)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Saringan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Awal (MSA)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60581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(JKKU)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274924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Tetap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Kualiti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(JKTS KKA)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11381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3453569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63EBB971-4115-9BA5-4DD4-5A645753DB87}"/>
              </a:ext>
            </a:extLst>
          </p:cNvPr>
          <p:cNvSpPr txBox="1">
            <a:spLocks/>
          </p:cNvSpPr>
          <p:nvPr/>
        </p:nvSpPr>
        <p:spPr>
          <a:xfrm>
            <a:off x="4693272" y="728297"/>
            <a:ext cx="11687100" cy="7206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TARIKH KERTAS CADANGAN DILULUSKAN</a:t>
            </a:r>
          </a:p>
        </p:txBody>
      </p:sp>
    </p:spTree>
    <p:extLst>
      <p:ext uri="{BB962C8B-B14F-4D97-AF65-F5344CB8AC3E}">
        <p14:creationId xmlns:p14="http://schemas.microsoft.com/office/powerpoint/2010/main" val="177791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6900BE18-F80E-E912-B387-A1BF2A86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04585A6-20C2-853A-847D-0D1FEC332879}"/>
              </a:ext>
            </a:extLst>
          </p:cNvPr>
          <p:cNvSpPr txBox="1">
            <a:spLocks/>
          </p:cNvSpPr>
          <p:nvPr/>
        </p:nvSpPr>
        <p:spPr>
          <a:xfrm>
            <a:off x="4693272" y="601687"/>
            <a:ext cx="11687100" cy="122711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PENJAJARAN LONJAKAN RANCANGAN </a:t>
            </a:r>
          </a:p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PENDIDIKAN  TINGGI MALAYSIA (RPTM)</a:t>
            </a:r>
          </a:p>
        </p:txBody>
      </p:sp>
    </p:spTree>
    <p:extLst>
      <p:ext uri="{BB962C8B-B14F-4D97-AF65-F5344CB8AC3E}">
        <p14:creationId xmlns:p14="http://schemas.microsoft.com/office/powerpoint/2010/main" val="26889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59F4B-BCD6-50AB-774C-FB0701D6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2DF0C1-F46E-8EA5-B0DE-2712D9C60149}"/>
              </a:ext>
            </a:extLst>
          </p:cNvPr>
          <p:cNvSpPr/>
          <p:nvPr/>
        </p:nvSpPr>
        <p:spPr>
          <a:xfrm>
            <a:off x="1730326" y="2405576"/>
            <a:ext cx="15333785" cy="606317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5AD15E-1478-013D-2989-A7A7D83C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3122526"/>
            <a:ext cx="14078608" cy="4649874"/>
          </a:xfrm>
        </p:spPr>
        <p:txBody>
          <a:bodyPr spcFirstLastPara="1" vert="horz" wrap="square" lIns="137160" tIns="68580" rIns="137160" bIns="68580" rtlCol="0" anchor="t" anchorCtr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Mesyuarat Senat dengan segala hormatnya dipohon untuk meluluskan Kertas Kerja Cadangan Program Baharu ...... (masukkan nama program)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4219C03-FCB7-4EF1-1F05-8DCC10AB5DE8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1981332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1"/>
          <p:cNvSpPr/>
          <p:nvPr/>
        </p:nvSpPr>
        <p:spPr>
          <a:xfrm>
            <a:off x="9750025" y="0"/>
            <a:ext cx="8537975" cy="10287000"/>
          </a:xfrm>
          <a:custGeom>
            <a:avLst/>
            <a:gdLst/>
            <a:ahLst/>
            <a:cxnLst/>
            <a:rect l="l" t="t" r="r" b="b"/>
            <a:pathLst>
              <a:path w="1327935" h="1599965" extrusionOk="0">
                <a:moveTo>
                  <a:pt x="0" y="0"/>
                </a:moveTo>
                <a:lnTo>
                  <a:pt x="1327935" y="0"/>
                </a:lnTo>
                <a:lnTo>
                  <a:pt x="1327935" y="1599965"/>
                </a:lnTo>
                <a:lnTo>
                  <a:pt x="0" y="159996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21" r="-3032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1" name="Google Shape;1001;p41"/>
          <p:cNvGrpSpPr/>
          <p:nvPr/>
        </p:nvGrpSpPr>
        <p:grpSpPr>
          <a:xfrm>
            <a:off x="9473590" y="-180826"/>
            <a:ext cx="276435" cy="10467826"/>
            <a:chOff x="0" y="-47625"/>
            <a:chExt cx="72806" cy="2756958"/>
          </a:xfrm>
        </p:grpSpPr>
        <p:sp>
          <p:nvSpPr>
            <p:cNvPr id="1002" name="Google Shape;1002;p41"/>
            <p:cNvSpPr/>
            <p:nvPr/>
          </p:nvSpPr>
          <p:spPr>
            <a:xfrm>
              <a:off x="0" y="0"/>
              <a:ext cx="72806" cy="2709333"/>
            </a:xfrm>
            <a:custGeom>
              <a:avLst/>
              <a:gdLst/>
              <a:ahLst/>
              <a:cxnLst/>
              <a:rect l="l" t="t" r="r" b="b"/>
              <a:pathLst>
                <a:path w="72806" h="2709333" extrusionOk="0">
                  <a:moveTo>
                    <a:pt x="0" y="0"/>
                  </a:moveTo>
                  <a:lnTo>
                    <a:pt x="72806" y="0"/>
                  </a:lnTo>
                  <a:lnTo>
                    <a:pt x="728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0C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 txBox="1"/>
            <p:nvPr/>
          </p:nvSpPr>
          <p:spPr>
            <a:xfrm>
              <a:off x="0" y="-47625"/>
              <a:ext cx="72806" cy="275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061;p45">
            <a:extLst>
              <a:ext uri="{FF2B5EF4-FFF2-40B4-BE49-F238E27FC236}">
                <a16:creationId xmlns:a16="http://schemas.microsoft.com/office/drawing/2014/main" id="{247C8957-2DC6-37F6-E853-F176E5DDFDA5}"/>
              </a:ext>
            </a:extLst>
          </p:cNvPr>
          <p:cNvSpPr txBox="1"/>
          <p:nvPr/>
        </p:nvSpPr>
        <p:spPr>
          <a:xfrm>
            <a:off x="886512" y="3491829"/>
            <a:ext cx="776762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Terima kasih!</a:t>
            </a:r>
            <a:endParaRPr dirty="0"/>
          </a:p>
        </p:txBody>
      </p:sp>
      <p:cxnSp>
        <p:nvCxnSpPr>
          <p:cNvPr id="6" name="Google Shape;1063;p45">
            <a:extLst>
              <a:ext uri="{FF2B5EF4-FFF2-40B4-BE49-F238E27FC236}">
                <a16:creationId xmlns:a16="http://schemas.microsoft.com/office/drawing/2014/main" id="{7E05BDCF-7040-A51E-3275-08217E93BAF5}"/>
              </a:ext>
            </a:extLst>
          </p:cNvPr>
          <p:cNvCxnSpPr/>
          <p:nvPr/>
        </p:nvCxnSpPr>
        <p:spPr>
          <a:xfrm>
            <a:off x="765262" y="5186363"/>
            <a:ext cx="8384422" cy="0"/>
          </a:xfrm>
          <a:prstGeom prst="straightConnector1">
            <a:avLst/>
          </a:prstGeom>
          <a:noFill/>
          <a:ln w="139700" cap="flat" cmpd="sng">
            <a:solidFill>
              <a:srgbClr val="90104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B9928B-CD14-842E-9DEE-0F7179E13E9E}"/>
              </a:ext>
            </a:extLst>
          </p:cNvPr>
          <p:cNvSpPr/>
          <p:nvPr/>
        </p:nvSpPr>
        <p:spPr>
          <a:xfrm>
            <a:off x="1730326" y="2405576"/>
            <a:ext cx="15333785" cy="606317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76E7AA-8E01-F7DE-E0DE-06DA6CE0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3122526"/>
            <a:ext cx="14078608" cy="4649874"/>
          </a:xfrm>
        </p:spPr>
        <p:txBody>
          <a:bodyPr spcFirstLastPara="1" vert="horz" wrap="square" lIns="137160" tIns="68580" rIns="137160" bIns="68580" rtlCol="0" anchor="t" anchorCtr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Tujuan kertas kerja ini adalah untuk pemakluman / mendapatkan kelulusan Mesyuarat Senat mengenai Kertas Kerja Cadangan Program Akademik Baharu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 .... (masukkan nama program)</a:t>
            </a:r>
            <a:endParaRPr lang="en-US" sz="4400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D5F7012-92FB-D5FE-87FA-BD04BB1A28C9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</a:t>
            </a:r>
          </a:p>
        </p:txBody>
      </p:sp>
    </p:spTree>
    <p:extLst>
      <p:ext uri="{BB962C8B-B14F-4D97-AF65-F5344CB8AC3E}">
        <p14:creationId xmlns:p14="http://schemas.microsoft.com/office/powerpoint/2010/main" val="384511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689D639E-CC28-B264-5DAE-B75313EA7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78624"/>
              </p:ext>
            </p:extLst>
          </p:nvPr>
        </p:nvGraphicFramePr>
        <p:xfrm>
          <a:off x="423333" y="1904470"/>
          <a:ext cx="17441331" cy="64517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666">
                  <a:extLst>
                    <a:ext uri="{9D8B030D-6E8A-4147-A177-3AD203B41FA5}">
                      <a16:colId xmlns:a16="http://schemas.microsoft.com/office/drawing/2014/main" val="3601968848"/>
                    </a:ext>
                  </a:extLst>
                </a:gridCol>
                <a:gridCol w="875008">
                  <a:extLst>
                    <a:ext uri="{9D8B030D-6E8A-4147-A177-3AD203B41FA5}">
                      <a16:colId xmlns:a16="http://schemas.microsoft.com/office/drawing/2014/main" val="1957698920"/>
                    </a:ext>
                  </a:extLst>
                </a:gridCol>
                <a:gridCol w="2643441">
                  <a:extLst>
                    <a:ext uri="{9D8B030D-6E8A-4147-A177-3AD203B41FA5}">
                      <a16:colId xmlns:a16="http://schemas.microsoft.com/office/drawing/2014/main" val="606664284"/>
                    </a:ext>
                  </a:extLst>
                </a:gridCol>
                <a:gridCol w="816485">
                  <a:extLst>
                    <a:ext uri="{9D8B030D-6E8A-4147-A177-3AD203B41FA5}">
                      <a16:colId xmlns:a16="http://schemas.microsoft.com/office/drawing/2014/main" val="635419801"/>
                    </a:ext>
                  </a:extLst>
                </a:gridCol>
                <a:gridCol w="1826956">
                  <a:extLst>
                    <a:ext uri="{9D8B030D-6E8A-4147-A177-3AD203B41FA5}">
                      <a16:colId xmlns:a16="http://schemas.microsoft.com/office/drawing/2014/main" val="1362348345"/>
                    </a:ext>
                  </a:extLst>
                </a:gridCol>
                <a:gridCol w="2643441">
                  <a:extLst>
                    <a:ext uri="{9D8B030D-6E8A-4147-A177-3AD203B41FA5}">
                      <a16:colId xmlns:a16="http://schemas.microsoft.com/office/drawing/2014/main" val="836724797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Entiti Akademik yang Memohon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Lokasi Penawaran 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602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 yang Dipohon</a:t>
                      </a:r>
                      <a:endParaRPr lang="en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Kod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Kod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Penganugerahan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50286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7578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68291"/>
                  </a:ext>
                </a:extLst>
              </a:tr>
              <a:tr h="64008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Tahap Kerangka Kelayakan Malaysia (MQF)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dirty="0">
                          <a:latin typeface="+mn-lt"/>
                        </a:rPr>
                        <a:t>Sila </a:t>
                      </a:r>
                      <a:r>
                        <a:rPr lang="en-MY" sz="2000" b="1" dirty="0" err="1">
                          <a:latin typeface="+mn-lt"/>
                        </a:rPr>
                        <a:t>tanda</a:t>
                      </a:r>
                      <a:r>
                        <a:rPr lang="en-MY" sz="2000" b="1" dirty="0">
                          <a:latin typeface="+mn-lt"/>
                        </a:rPr>
                        <a:t> </a:t>
                      </a:r>
                      <a:r>
                        <a:rPr lang="en-MY" sz="2000" b="1" dirty="0" err="1">
                          <a:latin typeface="+mn-lt"/>
                        </a:rPr>
                        <a:t>kan</a:t>
                      </a:r>
                      <a:r>
                        <a:rPr lang="en-MY" sz="2000" b="1" dirty="0">
                          <a:latin typeface="+mn-lt"/>
                        </a:rPr>
                        <a:t> (√) 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Diploma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Sarjana Muda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Sarjana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Kedoktoran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5326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04174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National Educational </a:t>
                      </a:r>
                      <a:r>
                        <a:rPr lang="ms-MY" sz="2000" b="1" noProof="1">
                          <a:latin typeface="+mn-lt"/>
                        </a:rPr>
                        <a:t>Code</a:t>
                      </a:r>
                      <a:r>
                        <a:rPr lang="en-US" sz="2000" b="1" dirty="0">
                          <a:latin typeface="+mn-lt"/>
                        </a:rPr>
                        <a:t> (NEC 2020)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DFA521E-E190-E6E2-EE2F-2474E4C33D47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 MAKLUMAT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B8B4C943-3B54-E8DC-00EB-FCF657AB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71F70912-E66D-FFB3-5861-92AF85F19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845128"/>
              </p:ext>
            </p:extLst>
          </p:nvPr>
        </p:nvGraphicFramePr>
        <p:xfrm>
          <a:off x="423333" y="1904470"/>
          <a:ext cx="17441330" cy="45975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3335617847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3428126447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1465233202"/>
                    </a:ext>
                  </a:extLst>
                </a:gridCol>
                <a:gridCol w="723076">
                  <a:extLst>
                    <a:ext uri="{9D8B030D-6E8A-4147-A177-3AD203B41FA5}">
                      <a16:colId xmlns:a16="http://schemas.microsoft.com/office/drawing/2014/main" val="26152060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6.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 (Sekiranya ada)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7.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Penawaran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8.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Kredit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Bergraduat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MY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MY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lang="en-MY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lang="en-US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lang="en-US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74857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MY" sz="2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5650604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MY" sz="2000" dirty="0"/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7640626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9EEB13E-7F2C-F2A8-C1EB-0B050CB430AA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 MAKLUMAT PROGRAM</a:t>
            </a:r>
          </a:p>
        </p:txBody>
      </p:sp>
    </p:spTree>
    <p:extLst>
      <p:ext uri="{BB962C8B-B14F-4D97-AF65-F5344CB8AC3E}">
        <p14:creationId xmlns:p14="http://schemas.microsoft.com/office/powerpoint/2010/main" val="22674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8E008FA6-A130-1484-39FE-FEB5BA76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1F17ACED-596D-287E-5E7B-50067BBCC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830245"/>
              </p:ext>
            </p:extLst>
          </p:nvPr>
        </p:nvGraphicFramePr>
        <p:xfrm>
          <a:off x="423333" y="2218372"/>
          <a:ext cx="17441333" cy="71297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663">
                  <a:extLst>
                    <a:ext uri="{9D8B030D-6E8A-4147-A177-3AD203B41FA5}">
                      <a16:colId xmlns:a16="http://schemas.microsoft.com/office/drawing/2014/main" val="3977979549"/>
                    </a:ext>
                  </a:extLst>
                </a:gridCol>
                <a:gridCol w="1642280">
                  <a:extLst>
                    <a:ext uri="{9D8B030D-6E8A-4147-A177-3AD203B41FA5}">
                      <a16:colId xmlns:a16="http://schemas.microsoft.com/office/drawing/2014/main" val="1281584672"/>
                    </a:ext>
                  </a:extLst>
                </a:gridCol>
                <a:gridCol w="1328384">
                  <a:extLst>
                    <a:ext uri="{9D8B030D-6E8A-4147-A177-3AD203B41FA5}">
                      <a16:colId xmlns:a16="http://schemas.microsoft.com/office/drawing/2014/main" val="2887688628"/>
                    </a:ext>
                  </a:extLst>
                </a:gridCol>
                <a:gridCol w="2970663">
                  <a:extLst>
                    <a:ext uri="{9D8B030D-6E8A-4147-A177-3AD203B41FA5}">
                      <a16:colId xmlns:a16="http://schemas.microsoft.com/office/drawing/2014/main" val="3103054227"/>
                    </a:ext>
                  </a:extLst>
                </a:gridCol>
                <a:gridCol w="873201">
                  <a:extLst>
                    <a:ext uri="{9D8B030D-6E8A-4147-A177-3AD203B41FA5}">
                      <a16:colId xmlns:a16="http://schemas.microsoft.com/office/drawing/2014/main" val="1530392779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Pengajian Program Akademik Dimulakan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Penawaran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Kredit Bergraduat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7150286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0166508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Sepenuh</a:t>
                      </a:r>
                      <a:r>
                        <a:rPr lang="en-US" sz="2000" b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Masa</a:t>
                      </a:r>
                      <a:endParaRPr sz="2000" b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8998197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Separuh</a:t>
                      </a:r>
                      <a:r>
                        <a:rPr lang="en-US" sz="2000" b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Masa</a:t>
                      </a:r>
                      <a:endParaRPr sz="2000" b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0749553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Penyampaian Program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80316168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err="1"/>
                        <a:t>Kaedah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Penyampaian</a:t>
                      </a:r>
                      <a:r>
                        <a:rPr lang="en-US" sz="2000" b="1" dirty="0"/>
                        <a:t> </a:t>
                      </a:r>
                      <a:endParaRPr lang="en-MY" sz="20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8678096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dirty="0"/>
                        <a:t>Konvensional</a:t>
                      </a:r>
                      <a:endParaRPr lang="en-MY" sz="2000" b="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309757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dirty="0" err="1"/>
                        <a:t>Pembelajaran</a:t>
                      </a:r>
                      <a:r>
                        <a:rPr lang="en-US" sz="2000" b="0" dirty="0"/>
                        <a:t> Terbuka dan Jarak </a:t>
                      </a:r>
                      <a:r>
                        <a:rPr lang="en-US" sz="2000" b="0" dirty="0" err="1"/>
                        <a:t>Jauh</a:t>
                      </a:r>
                      <a:r>
                        <a:rPr lang="en-US" sz="2000" b="0" dirty="0"/>
                        <a:t> (Open and Distance Learning (ODL)</a:t>
                      </a:r>
                      <a:endParaRPr lang="en-MY" sz="2000" b="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0340568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3543438A-37C9-07E1-294C-4AF9FEF9B397}"/>
              </a:ext>
            </a:extLst>
          </p:cNvPr>
          <p:cNvSpPr txBox="1">
            <a:spLocks/>
          </p:cNvSpPr>
          <p:nvPr/>
        </p:nvSpPr>
        <p:spPr>
          <a:xfrm>
            <a:off x="4693272" y="475079"/>
            <a:ext cx="13060156" cy="1325586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SESI PENGAJIAN, MOD PENAWARAN, </a:t>
            </a:r>
          </a:p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JUMLAH KREDIT BERGRADUAT, KAEDAH &amp; TEMPOH</a:t>
            </a:r>
          </a:p>
        </p:txBody>
      </p:sp>
    </p:spTree>
    <p:extLst>
      <p:ext uri="{BB962C8B-B14F-4D97-AF65-F5344CB8AC3E}">
        <p14:creationId xmlns:p14="http://schemas.microsoft.com/office/powerpoint/2010/main" val="403947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F73E42AF-26EB-7C3C-F3A4-449982760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47EA1BD8-B478-F571-2938-E8A8A479E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600828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8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1776329451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7047397"/>
                    </a:ext>
                  </a:extLst>
                </a:gridCol>
              </a:tblGrid>
              <a:tr h="543677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Unjuran statistik keperluan pekerjaan bagi tempoh lima (5) tahun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CA0C0243-53BE-6A4D-89DA-12537D271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75350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Jenis pekerjaan yang berkaitan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07B43CB2-F96D-6983-2585-BD772CFE3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069250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Jumlah keperluan industri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73C079D2-828E-65EC-7D8D-C780B26C0762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PROGRAM AKADEMIK</a:t>
            </a:r>
          </a:p>
        </p:txBody>
      </p:sp>
    </p:spTree>
    <p:extLst>
      <p:ext uri="{BB962C8B-B14F-4D97-AF65-F5344CB8AC3E}">
        <p14:creationId xmlns:p14="http://schemas.microsoft.com/office/powerpoint/2010/main" val="278367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28851487-A1DA-3813-8B21-9EAA5B3BB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15A7B65D-9355-31FC-5F9D-A1C323A8D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182352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 / Sekolah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63FFD3A9-6F11-24EA-E93E-67B15F0E3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294287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Faktor Perkembangan dan Perubahan Teknologi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529200C1-93A0-6113-33FF-8E111633B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631030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Lain-lain yang berkaitan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E9638067-37C1-2CC4-648F-F22CB928E529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PROGRAM AKADEMIK</a:t>
            </a:r>
          </a:p>
        </p:txBody>
      </p:sp>
    </p:spTree>
    <p:extLst>
      <p:ext uri="{BB962C8B-B14F-4D97-AF65-F5344CB8AC3E}">
        <p14:creationId xmlns:p14="http://schemas.microsoft.com/office/powerpoint/2010/main" val="337952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276C10C1-65D8-FB4E-CCA7-924CE53E2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214BB334-D04D-8F27-3C1F-BBF9DBC64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963152"/>
              </p:ext>
            </p:extLst>
          </p:nvPr>
        </p:nvGraphicFramePr>
        <p:xfrm>
          <a:off x="423333" y="1904470"/>
          <a:ext cx="17441330" cy="32868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1899">
                  <a:extLst>
                    <a:ext uri="{9D8B030D-6E8A-4147-A177-3AD203B41FA5}">
                      <a16:colId xmlns:a16="http://schemas.microsoft.com/office/drawing/2014/main" val="2370857163"/>
                    </a:ext>
                  </a:extLst>
                </a:gridCol>
              </a:tblGrid>
              <a:tr h="54367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Nyatakan secara rngkas sejauh manakah program dijangka bertahan di pasaran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01371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63297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4439157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CC485CC8-88C2-B9C5-A075-E7D1269E90FF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KELESTARIAN PROGRAM</a:t>
            </a:r>
          </a:p>
        </p:txBody>
      </p:sp>
    </p:spTree>
    <p:extLst>
      <p:ext uri="{BB962C8B-B14F-4D97-AF65-F5344CB8AC3E}">
        <p14:creationId xmlns:p14="http://schemas.microsoft.com/office/powerpoint/2010/main" val="210968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8BD3E1BB-46B4-F37B-F474-86EBF66B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DE2E0771-4185-3207-1DA7-E716460A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44811"/>
              </p:ext>
            </p:extLst>
          </p:nvPr>
        </p:nvGraphicFramePr>
        <p:xfrm>
          <a:off x="423333" y="2495314"/>
          <a:ext cx="17441330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256213599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4128804901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520668584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578152926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943762048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73142478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149554956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944592423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PLO6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PLO7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PLO8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PLO9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4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7F181D73-E814-6C05-5485-D287120693D3}"/>
              </a:ext>
            </a:extLst>
          </p:cNvPr>
          <p:cNvSpPr txBox="1">
            <a:spLocks/>
          </p:cNvSpPr>
          <p:nvPr/>
        </p:nvSpPr>
        <p:spPr>
          <a:xfrm>
            <a:off x="423333" y="1762034"/>
            <a:ext cx="13951733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noProof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Pemetaan di antara PEO dan PLO program</a:t>
            </a:r>
            <a:endParaRPr lang="ms-MY" sz="2400" noProof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E21AF4E-F303-54FA-C77F-1C72E9F6AEFE}"/>
              </a:ext>
            </a:extLst>
          </p:cNvPr>
          <p:cNvSpPr txBox="1">
            <a:spLocks/>
          </p:cNvSpPr>
          <p:nvPr/>
        </p:nvSpPr>
        <p:spPr>
          <a:xfrm>
            <a:off x="4693271" y="629823"/>
            <a:ext cx="11822199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PEMETAAN DI ANTARA PEO, PLO &amp; KLUSTER MQF 2.0</a:t>
            </a:r>
          </a:p>
        </p:txBody>
      </p:sp>
    </p:spTree>
    <p:extLst>
      <p:ext uri="{BB962C8B-B14F-4D97-AF65-F5344CB8AC3E}">
        <p14:creationId xmlns:p14="http://schemas.microsoft.com/office/powerpoint/2010/main" val="377363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593</Words>
  <Application>Microsoft Office PowerPoint</Application>
  <PresentationFormat>Custom</PresentationFormat>
  <Paragraphs>187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Public Sans</vt:lpstr>
      <vt:lpstr>Calibri</vt:lpstr>
      <vt:lpstr>Poppins</vt:lpstr>
      <vt:lpstr>Poppins Bold Italics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RILA</dc:creator>
  <cp:lastModifiedBy>RILAWATI RIJA</cp:lastModifiedBy>
  <cp:revision>9</cp:revision>
  <dcterms:created xsi:type="dcterms:W3CDTF">2006-08-16T00:00:00Z</dcterms:created>
  <dcterms:modified xsi:type="dcterms:W3CDTF">2026-02-27T00:17:10Z</dcterms:modified>
</cp:coreProperties>
</file>