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403" r:id="rId2"/>
    <p:sldId id="313" r:id="rId3"/>
    <p:sldId id="277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4" r:id="rId13"/>
    <p:sldId id="315" r:id="rId14"/>
    <p:sldId id="299" r:id="rId15"/>
  </p:sldIdLst>
  <p:sldSz cx="18288000" cy="10287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Atkinson Hyperlegible" panose="020B0604020202020204" charset="0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Poppins Bold Italic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gt9gbjA++NhPMwDUBea4nvw5fM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 autoAdjust="0"/>
    <p:restoredTop sz="94669"/>
  </p:normalViewPr>
  <p:slideViewPr>
    <p:cSldViewPr snapToGrid="0">
      <p:cViewPr varScale="1">
        <p:scale>
          <a:sx n="68" d="100"/>
          <a:sy n="68" d="100"/>
        </p:scale>
        <p:origin x="109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MY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F51C8261-CED3-FCFF-D50A-984B88A6B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:notes">
            <a:extLst>
              <a:ext uri="{FF2B5EF4-FFF2-40B4-BE49-F238E27FC236}">
                <a16:creationId xmlns:a16="http://schemas.microsoft.com/office/drawing/2014/main" id="{FD72844D-9840-AA17-A431-A613395E9D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5:notes">
            <a:extLst>
              <a:ext uri="{FF2B5EF4-FFF2-40B4-BE49-F238E27FC236}">
                <a16:creationId xmlns:a16="http://schemas.microsoft.com/office/drawing/2014/main" id="{0DC6BA2F-0D94-3E85-5180-56ABAA07B0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2373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310475A8-02F9-39A8-E7DD-0A0F5FB35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01BB1EDC-9CF5-9568-D99B-8C5A10BC1B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86021EAA-2DF7-1F53-8690-88547DCFC9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746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05BBEB6D-F204-4BCA-5477-FA0295A4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0F7E6647-146A-E999-AEDA-3440A4EEF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AB753252-FB68-00FD-69F3-6406796ECE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1902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C80D88E2-FB6C-CA92-3D1E-0D7D25163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A28409DA-E727-4C02-0063-4FF9ADA569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BD4B23A6-DF20-F014-09B8-57A9848E81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265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5867A5E-5483-8034-7C83-3118918AF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3F993E59-77E8-C957-49B4-F949A00189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>
            <a:extLst>
              <a:ext uri="{FF2B5EF4-FFF2-40B4-BE49-F238E27FC236}">
                <a16:creationId xmlns:a16="http://schemas.microsoft.com/office/drawing/2014/main" id="{A079631B-55D1-CE22-C8E9-939F3F92F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786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FC41DC6A-33C6-FA8C-B329-1A5B16CD7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4279715B-C1E3-5575-D9D9-3A969F295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6132BBD4-FA95-35F4-E7F4-0F67DD4A3F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153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5FCA2C25-0940-78C3-3BD4-605B6D00A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7DF6A61C-DD94-40B7-DB49-3035BABCE4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C7459A85-7830-6BE9-96A2-A11F4B9356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910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72BF9645-BB92-7B72-B5B2-358A47382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9893B307-0C54-7B54-BD6C-D8AF8CD79B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5A148928-4AB8-1224-E874-C5C928B962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915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B48DF1C5-38B7-6AF1-91F8-ED72ADE93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65E76447-6F1F-A269-B13B-020C3E14B6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612FE312-B35B-7F30-9E60-06A4EDD977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10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3F1CEA20-3378-2B16-E555-07124D8A0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9127BC15-C732-07E1-347B-F0F748CAF0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E0481F2B-D2D0-DF1E-1FFF-37A70603D4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773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F33A3DC3-91EB-9AB6-1C48-BC25C5550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F73CA774-4B60-6C81-F1B0-078B8D5541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4F96C39F-8E72-9D20-30DA-084F7C67D4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478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">
            <a:extLst>
              <a:ext uri="{FF2B5EF4-FFF2-40B4-BE49-F238E27FC236}">
                <a16:creationId xmlns:a16="http://schemas.microsoft.com/office/drawing/2014/main" id="{216FF879-2C47-C2CE-DF65-207EFD4075A3}"/>
              </a:ext>
            </a:extLst>
          </p:cNvPr>
          <p:cNvSpPr txBox="1"/>
          <p:nvPr userDrawn="1"/>
        </p:nvSpPr>
        <p:spPr>
          <a:xfrm>
            <a:off x="13769009" y="9942290"/>
            <a:ext cx="3844207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Menginovasi Penyelesaian Lestari </a:t>
            </a:r>
            <a:r>
              <a:rPr lang="en-US" sz="1600" b="1" i="0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endParaRPr sz="1600" b="1" i="0" dirty="0">
              <a:solidFill>
                <a:srgbClr val="90104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93697C-0A36-8448-A626-B68DF15EFB73}"/>
              </a:ext>
            </a:extLst>
          </p:cNvPr>
          <p:cNvGrpSpPr/>
          <p:nvPr userDrawn="1"/>
        </p:nvGrpSpPr>
        <p:grpSpPr>
          <a:xfrm>
            <a:off x="1007355" y="579439"/>
            <a:ext cx="3564645" cy="975792"/>
            <a:chOff x="385142" y="221630"/>
            <a:chExt cx="3564645" cy="975792"/>
          </a:xfrm>
        </p:grpSpPr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271F03D4-99F0-4408-235A-460C3547F272}"/>
                </a:ext>
              </a:extLst>
            </p:cNvPr>
            <p:cNvSpPr/>
            <p:nvPr userDrawn="1"/>
          </p:nvSpPr>
          <p:spPr>
            <a:xfrm>
              <a:off x="385142" y="221630"/>
              <a:ext cx="3196261" cy="975792"/>
            </a:xfrm>
            <a:custGeom>
              <a:avLst/>
              <a:gdLst/>
              <a:ahLst/>
              <a:cxnLst/>
              <a:rect l="l" t="t" r="r" b="b"/>
              <a:pathLst>
                <a:path w="3196261" h="975792">
                  <a:moveTo>
                    <a:pt x="0" y="0"/>
                  </a:moveTo>
                  <a:lnTo>
                    <a:pt x="3196261" y="0"/>
                  </a:lnTo>
                  <a:lnTo>
                    <a:pt x="3196261" y="975792"/>
                  </a:lnTo>
                  <a:lnTo>
                    <a:pt x="0" y="975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2">
              <a:extLst>
                <a:ext uri="{FF2B5EF4-FFF2-40B4-BE49-F238E27FC236}">
                  <a16:creationId xmlns:a16="http://schemas.microsoft.com/office/drawing/2014/main" id="{0D97B3FA-C1C1-B2AF-E1A2-D4BBD1AED221}"/>
                </a:ext>
              </a:extLst>
            </p:cNvPr>
            <p:cNvSpPr/>
            <p:nvPr userDrawn="1"/>
          </p:nvSpPr>
          <p:spPr>
            <a:xfrm flipV="1">
              <a:off x="3949787" y="278994"/>
              <a:ext cx="0" cy="861063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5DF31F-263A-8B82-806F-F2E019146C53}"/>
              </a:ext>
            </a:extLst>
          </p:cNvPr>
          <p:cNvSpPr txBox="1"/>
          <p:nvPr userDrawn="1"/>
        </p:nvSpPr>
        <p:spPr>
          <a:xfrm>
            <a:off x="17440937" y="9942290"/>
            <a:ext cx="84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47ED026-A5E8-475A-AFDA-A376AF1D73C7}" type="slidenum">
              <a:rPr lang="en-MY" sz="1600" b="1" smtClean="0">
                <a:solidFill>
                  <a:srgbClr val="C00000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MY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2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92B3-FF30-E7BC-42FB-28A5D973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A34FE-E80D-66DF-B43D-9D30B5B5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E06649C1-AACE-A678-A32A-92E6A9BC07EA}"/>
              </a:ext>
            </a:extLst>
          </p:cNvPr>
          <p:cNvSpPr/>
          <p:nvPr/>
        </p:nvSpPr>
        <p:spPr>
          <a:xfrm>
            <a:off x="6688114" y="1564907"/>
            <a:ext cx="4911771" cy="1499523"/>
          </a:xfrm>
          <a:custGeom>
            <a:avLst/>
            <a:gdLst/>
            <a:ahLst/>
            <a:cxnLst/>
            <a:rect l="l" t="t" r="r" b="b"/>
            <a:pathLst>
              <a:path w="4911771" h="1499523">
                <a:moveTo>
                  <a:pt x="0" y="0"/>
                </a:moveTo>
                <a:lnTo>
                  <a:pt x="4911772" y="0"/>
                </a:lnTo>
                <a:lnTo>
                  <a:pt x="4911772" y="1499523"/>
                </a:lnTo>
                <a:lnTo>
                  <a:pt x="0" y="14995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D908BF6-E8F7-4000-86D1-E353684406A1}"/>
              </a:ext>
            </a:extLst>
          </p:cNvPr>
          <p:cNvSpPr txBox="1"/>
          <p:nvPr/>
        </p:nvSpPr>
        <p:spPr>
          <a:xfrm>
            <a:off x="2365089" y="3932266"/>
            <a:ext cx="13792200" cy="3870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Mesyuarat Senat Bil. 6/2025/2026</a:t>
            </a:r>
          </a:p>
          <a:p>
            <a:pPr algn="ctr">
              <a:lnSpc>
                <a:spcPct val="115000"/>
              </a:lnSpc>
            </a:pP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31 Mac 2026</a:t>
            </a: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Kertas Kerja Cadangan (Masukkan nama program)</a:t>
            </a: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endParaRPr lang="en-MY" sz="3200" b="1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: (Masukkan nama </a:t>
            </a: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D3316-1308-2B94-AFBB-C51267CA87A5}"/>
              </a:ext>
            </a:extLst>
          </p:cNvPr>
          <p:cNvSpPr txBox="1"/>
          <p:nvPr/>
        </p:nvSpPr>
        <p:spPr>
          <a:xfrm>
            <a:off x="13421251" y="9766942"/>
            <a:ext cx="4463084" cy="28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8"/>
              </a:lnSpc>
              <a:spcBef>
                <a:spcPct val="0"/>
              </a:spcBef>
            </a:pPr>
            <a:r>
              <a:rPr lang="en-US" sz="1720" b="1" i="1" spc="-86" dirty="0">
                <a:solidFill>
                  <a:srgbClr val="80808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Innovating Sustainable Solutions</a:t>
            </a:r>
          </a:p>
        </p:txBody>
      </p:sp>
    </p:spTree>
    <p:extLst>
      <p:ext uri="{BB962C8B-B14F-4D97-AF65-F5344CB8AC3E}">
        <p14:creationId xmlns:p14="http://schemas.microsoft.com/office/powerpoint/2010/main" val="339496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1B0CEE45-7FEB-2D94-EC46-23A6AFCE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4B4CCB-ECA6-8971-8F9C-31904D0B2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56847"/>
              </p:ext>
            </p:extLst>
          </p:nvPr>
        </p:nvGraphicFramePr>
        <p:xfrm>
          <a:off x="606957" y="1970783"/>
          <a:ext cx="17325480" cy="18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64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5929816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BIL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SYARAT AM UNIVERSITI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B1990F-88FF-8D0D-0A2F-9524C148B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54626"/>
              </p:ext>
            </p:extLst>
          </p:nvPr>
        </p:nvGraphicFramePr>
        <p:xfrm>
          <a:off x="606957" y="4000109"/>
          <a:ext cx="17325480" cy="18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64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5929816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BIL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SYARAT KHAS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4808D0-BBF6-33DB-60B9-F9AC75E00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67498"/>
              </p:ext>
            </p:extLst>
          </p:nvPr>
        </p:nvGraphicFramePr>
        <p:xfrm>
          <a:off x="617614" y="6029435"/>
          <a:ext cx="17325480" cy="18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64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5929816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BIL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+mn-lt"/>
                        </a:rPr>
                        <a:t>SYARAT KEMASUKAN KATEGORI OKU (SEKIRANYA BERKAITAN)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255AFA-F2FD-7619-FE6A-D469A6518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48011"/>
              </p:ext>
            </p:extLst>
          </p:nvPr>
        </p:nvGraphicFramePr>
        <p:xfrm>
          <a:off x="601573" y="8082820"/>
          <a:ext cx="17325480" cy="18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64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5929816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BIL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+mn-lt"/>
                        </a:rPr>
                        <a:t>SYARAT KEMASUKAN MELALUI APEL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</a:tbl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82976E97-F580-99DD-E034-A00B68F82474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 KEMASUKAN</a:t>
            </a:r>
          </a:p>
        </p:txBody>
      </p:sp>
    </p:spTree>
    <p:extLst>
      <p:ext uri="{BB962C8B-B14F-4D97-AF65-F5344CB8AC3E}">
        <p14:creationId xmlns:p14="http://schemas.microsoft.com/office/powerpoint/2010/main" val="232769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882CFDC4-DF45-5825-CE52-2077CF462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245E31-499A-D817-575E-4AA683DFA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05163"/>
              </p:ext>
            </p:extLst>
          </p:nvPr>
        </p:nvGraphicFramePr>
        <p:xfrm>
          <a:off x="481260" y="2304983"/>
          <a:ext cx="17325480" cy="18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2740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8662740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AB8495-CB2F-EA34-2106-23CD6BC2E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70421"/>
              </p:ext>
            </p:extLst>
          </p:nvPr>
        </p:nvGraphicFramePr>
        <p:xfrm>
          <a:off x="475876" y="4927965"/>
          <a:ext cx="17325480" cy="2630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60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5775160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  <a:gridCol w="5775160">
                  <a:extLst>
                    <a:ext uri="{9D8B030D-6E8A-4147-A177-3AD203B41FA5}">
                      <a16:colId xmlns:a16="http://schemas.microsoft.com/office/drawing/2014/main" val="7352541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  <a:tr h="7447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003694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5550F35E-D0D5-CD5A-5A60-8044AB98B3D0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KEKUATAN PROGRAM BERBANDING IPT DALAM DAN LUAR NEGARA</a:t>
            </a:r>
          </a:p>
        </p:txBody>
      </p:sp>
    </p:spTree>
    <p:extLst>
      <p:ext uri="{BB962C8B-B14F-4D97-AF65-F5344CB8AC3E}">
        <p14:creationId xmlns:p14="http://schemas.microsoft.com/office/powerpoint/2010/main" val="155684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BF29C98C-C1BE-9C12-8988-DEEE957FE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053C74B-A8FE-C27A-1E9D-39DF16B9740F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PENJAJARAN LONJAKAN RANCANGAN PENDIDIKAN  TINGGI MALAYSIA (RPTM)</a:t>
            </a:r>
          </a:p>
        </p:txBody>
      </p:sp>
    </p:spTree>
    <p:extLst>
      <p:ext uri="{BB962C8B-B14F-4D97-AF65-F5344CB8AC3E}">
        <p14:creationId xmlns:p14="http://schemas.microsoft.com/office/powerpoint/2010/main" val="323597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8684C85F-726B-9C0E-9BE3-D8906973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E4B4CB9-084D-3D82-BAF6-AE4C44933DEA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KESIMPULAN / SYOR</a:t>
            </a:r>
          </a:p>
        </p:txBody>
      </p:sp>
      <p:sp>
        <p:nvSpPr>
          <p:cNvPr id="391" name="Google Shape;391;p15">
            <a:extLst>
              <a:ext uri="{FF2B5EF4-FFF2-40B4-BE49-F238E27FC236}">
                <a16:creationId xmlns:a16="http://schemas.microsoft.com/office/drawing/2014/main" id="{E9BCF4E2-021B-1980-7D83-63E7477DC6CB}"/>
              </a:ext>
            </a:extLst>
          </p:cNvPr>
          <p:cNvSpPr/>
          <p:nvPr/>
        </p:nvSpPr>
        <p:spPr>
          <a:xfrm>
            <a:off x="2314320" y="3065539"/>
            <a:ext cx="13884441" cy="4550861"/>
          </a:xfrm>
          <a:custGeom>
            <a:avLst/>
            <a:gdLst/>
            <a:ahLst/>
            <a:cxnLst/>
            <a:rect l="l" t="t" r="r" b="b"/>
            <a:pathLst>
              <a:path w="3042735" h="1344760" extrusionOk="0">
                <a:moveTo>
                  <a:pt x="0" y="0"/>
                </a:moveTo>
                <a:lnTo>
                  <a:pt x="3042735" y="0"/>
                </a:lnTo>
                <a:lnTo>
                  <a:pt x="3042735" y="1344760"/>
                </a:lnTo>
                <a:lnTo>
                  <a:pt x="0" y="134476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Mesyuarat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Senat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Universiti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adalah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segala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hormatnya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dimohon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meluluskan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Kertas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Kerja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Cadangan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Semakan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Kurikulum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Program ……. (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masukkan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nama program)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79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4"/>
          <p:cNvSpPr/>
          <p:nvPr/>
        </p:nvSpPr>
        <p:spPr>
          <a:xfrm>
            <a:off x="0" y="0"/>
            <a:ext cx="15745781" cy="10287000"/>
          </a:xfrm>
          <a:custGeom>
            <a:avLst/>
            <a:gdLst/>
            <a:ahLst/>
            <a:cxnLst/>
            <a:rect l="l" t="t" r="r" b="b"/>
            <a:pathLst>
              <a:path w="2439434" h="1593725" extrusionOk="0">
                <a:moveTo>
                  <a:pt x="0" y="0"/>
                </a:moveTo>
                <a:lnTo>
                  <a:pt x="2439434" y="0"/>
                </a:lnTo>
                <a:lnTo>
                  <a:pt x="2439434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0380" r="-9710" b="-5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44"/>
          <p:cNvSpPr txBox="1"/>
          <p:nvPr/>
        </p:nvSpPr>
        <p:spPr>
          <a:xfrm>
            <a:off x="501840" y="6995366"/>
            <a:ext cx="7331975" cy="105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4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44" b="1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Terima kasih!</a:t>
            </a:r>
            <a:endParaRPr dirty="0"/>
          </a:p>
        </p:txBody>
      </p:sp>
      <p:grpSp>
        <p:nvGrpSpPr>
          <p:cNvPr id="1049" name="Google Shape;1049;p44"/>
          <p:cNvGrpSpPr/>
          <p:nvPr/>
        </p:nvGrpSpPr>
        <p:grpSpPr>
          <a:xfrm>
            <a:off x="15745787" y="-180826"/>
            <a:ext cx="2542213" cy="10467826"/>
            <a:chOff x="0" y="-47625"/>
            <a:chExt cx="72806" cy="2756958"/>
          </a:xfrm>
        </p:grpSpPr>
        <p:sp>
          <p:nvSpPr>
            <p:cNvPr id="1050" name="Google Shape;1050;p44"/>
            <p:cNvSpPr/>
            <p:nvPr/>
          </p:nvSpPr>
          <p:spPr>
            <a:xfrm>
              <a:off x="0" y="0"/>
              <a:ext cx="72806" cy="2709333"/>
            </a:xfrm>
            <a:custGeom>
              <a:avLst/>
              <a:gdLst/>
              <a:ahLst/>
              <a:cxnLst/>
              <a:rect l="l" t="t" r="r" b="b"/>
              <a:pathLst>
                <a:path w="72806" h="2709333" extrusionOk="0">
                  <a:moveTo>
                    <a:pt x="0" y="0"/>
                  </a:moveTo>
                  <a:lnTo>
                    <a:pt x="72806" y="0"/>
                  </a:lnTo>
                  <a:lnTo>
                    <a:pt x="728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437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4"/>
            <p:cNvSpPr txBox="1"/>
            <p:nvPr/>
          </p:nvSpPr>
          <p:spPr>
            <a:xfrm>
              <a:off x="0" y="-47625"/>
              <a:ext cx="72806" cy="2756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039CE275-E825-1764-47E6-1FB1DB84A85E}"/>
              </a:ext>
            </a:extLst>
          </p:cNvPr>
          <p:cNvSpPr/>
          <p:nvPr/>
        </p:nvSpPr>
        <p:spPr>
          <a:xfrm>
            <a:off x="5534563" y="1661171"/>
            <a:ext cx="4911771" cy="1499523"/>
          </a:xfrm>
          <a:custGeom>
            <a:avLst/>
            <a:gdLst/>
            <a:ahLst/>
            <a:cxnLst/>
            <a:rect l="l" t="t" r="r" b="b"/>
            <a:pathLst>
              <a:path w="4911771" h="1499523">
                <a:moveTo>
                  <a:pt x="0" y="0"/>
                </a:moveTo>
                <a:lnTo>
                  <a:pt x="4911772" y="0"/>
                </a:lnTo>
                <a:lnTo>
                  <a:pt x="4911772" y="1499523"/>
                </a:lnTo>
                <a:lnTo>
                  <a:pt x="0" y="14995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>
          <a:extLst>
            <a:ext uri="{FF2B5EF4-FFF2-40B4-BE49-F238E27FC236}">
              <a16:creationId xmlns:a16="http://schemas.microsoft.com/office/drawing/2014/main" id="{44E239DD-1A56-A6AA-1369-BF847586E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">
            <a:extLst>
              <a:ext uri="{FF2B5EF4-FFF2-40B4-BE49-F238E27FC236}">
                <a16:creationId xmlns:a16="http://schemas.microsoft.com/office/drawing/2014/main" id="{B091A47B-D682-4428-B5DE-1368540AA51A}"/>
              </a:ext>
            </a:extLst>
          </p:cNvPr>
          <p:cNvSpPr/>
          <p:nvPr/>
        </p:nvSpPr>
        <p:spPr>
          <a:xfrm>
            <a:off x="2201779" y="2868069"/>
            <a:ext cx="13884441" cy="4550861"/>
          </a:xfrm>
          <a:custGeom>
            <a:avLst/>
            <a:gdLst/>
            <a:ahLst/>
            <a:cxnLst/>
            <a:rect l="l" t="t" r="r" b="b"/>
            <a:pathLst>
              <a:path w="3042735" h="1344760" extrusionOk="0">
                <a:moveTo>
                  <a:pt x="0" y="0"/>
                </a:moveTo>
                <a:lnTo>
                  <a:pt x="3042735" y="0"/>
                </a:lnTo>
                <a:lnTo>
                  <a:pt x="3042735" y="1344760"/>
                </a:lnTo>
                <a:lnTo>
                  <a:pt x="0" y="134476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Tujuan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kertas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kerja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ini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adalah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mendapatkan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kelulusan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Mesyuarat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Senat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mengenai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cadangan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semakan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kurikulum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Program XXX (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masukkan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nama program)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AAA12C9-6E03-EEF9-CE30-E98B12123DA1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TUJUAN</a:t>
            </a:r>
          </a:p>
        </p:txBody>
      </p:sp>
    </p:spTree>
    <p:extLst>
      <p:ext uri="{BB962C8B-B14F-4D97-AF65-F5344CB8AC3E}">
        <p14:creationId xmlns:p14="http://schemas.microsoft.com/office/powerpoint/2010/main" val="361114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EAF3F9A-EE07-FDB3-81C6-DF4A288DD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81748"/>
              </p:ext>
            </p:extLst>
          </p:nvPr>
        </p:nvGraphicFramePr>
        <p:xfrm>
          <a:off x="657850" y="2399786"/>
          <a:ext cx="17325477" cy="6820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21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  <a:gridCol w="4203895">
                  <a:extLst>
                    <a:ext uri="{9D8B030D-6E8A-4147-A177-3AD203B41FA5}">
                      <a16:colId xmlns:a16="http://schemas.microsoft.com/office/drawing/2014/main" val="3393401268"/>
                    </a:ext>
                  </a:extLst>
                </a:gridCol>
                <a:gridCol w="916290">
                  <a:extLst>
                    <a:ext uri="{9D8B030D-6E8A-4147-A177-3AD203B41FA5}">
                      <a16:colId xmlns:a16="http://schemas.microsoft.com/office/drawing/2014/main" val="2655305732"/>
                    </a:ext>
                  </a:extLst>
                </a:gridCol>
                <a:gridCol w="1855046">
                  <a:extLst>
                    <a:ext uri="{9D8B030D-6E8A-4147-A177-3AD203B41FA5}">
                      <a16:colId xmlns:a16="http://schemas.microsoft.com/office/drawing/2014/main" val="3112916467"/>
                    </a:ext>
                  </a:extLst>
                </a:gridCol>
                <a:gridCol w="2874625">
                  <a:extLst>
                    <a:ext uri="{9D8B030D-6E8A-4147-A177-3AD203B41FA5}">
                      <a16:colId xmlns:a16="http://schemas.microsoft.com/office/drawing/2014/main" val="749953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BIL</a:t>
                      </a:r>
                      <a:endParaRPr lang="en-MY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PERKARA</a:t>
                      </a:r>
                      <a:endParaRPr lang="en-MY" sz="2400" dirty="0"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PERINCIAN MAKLUMAT</a:t>
                      </a:r>
                      <a:endParaRPr lang="en-MY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 err="1">
                          <a:latin typeface="+mn-lt"/>
                        </a:rPr>
                        <a:t>Entiti</a:t>
                      </a:r>
                      <a:r>
                        <a:rPr lang="en-US" sz="2000" b="1" dirty="0">
                          <a:latin typeface="+mn-lt"/>
                        </a:rPr>
                        <a:t> Akademik Yang </a:t>
                      </a:r>
                      <a:r>
                        <a:rPr lang="en-US" sz="2000" b="1" dirty="0" err="1">
                          <a:latin typeface="+mn-lt"/>
                        </a:rPr>
                        <a:t>Menawarkan</a:t>
                      </a:r>
                      <a:r>
                        <a:rPr lang="en-US" sz="2000" b="1" dirty="0">
                          <a:latin typeface="+mn-lt"/>
                        </a:rPr>
                        <a:t> Program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b="1" dirty="0" err="1">
                          <a:latin typeface="+mn-lt"/>
                        </a:rPr>
                        <a:t>Fakulti</a:t>
                      </a:r>
                      <a:r>
                        <a:rPr lang="en-US" sz="2000" b="1" dirty="0">
                          <a:latin typeface="+mn-lt"/>
                        </a:rPr>
                        <a:t> / </a:t>
                      </a:r>
                      <a:r>
                        <a:rPr lang="en-US" sz="2000" b="1" dirty="0" err="1">
                          <a:latin typeface="+mn-lt"/>
                        </a:rPr>
                        <a:t>Sekolah</a:t>
                      </a: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Nama Program Yang </a:t>
                      </a:r>
                      <a:r>
                        <a:rPr lang="en-US" sz="2000" b="1" dirty="0" err="1">
                          <a:latin typeface="+mn-lt"/>
                        </a:rPr>
                        <a:t>Disemak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BM 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BI 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9913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071823"/>
                  </a:ext>
                </a:extLst>
              </a:tr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3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Nama </a:t>
                      </a:r>
                      <a:r>
                        <a:rPr lang="en-US" sz="2000" b="1" dirty="0" err="1">
                          <a:latin typeface="+mn-lt"/>
                        </a:rPr>
                        <a:t>Penganugerahan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BM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BI 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48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666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4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 err="1">
                          <a:latin typeface="+mn-lt"/>
                        </a:rPr>
                        <a:t>Tahap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Kerangka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Kelayakan</a:t>
                      </a:r>
                      <a:r>
                        <a:rPr lang="en-US" sz="2000" b="1" dirty="0">
                          <a:latin typeface="+mn-lt"/>
                        </a:rPr>
                        <a:t> Malaysia (MQF)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2213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5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National Educational Code (NEC)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0752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6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 err="1">
                          <a:latin typeface="+mn-lt"/>
                        </a:rPr>
                        <a:t>Sesi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Pengajian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Semakan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Semula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Berkuatkuasa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52166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7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Mod </a:t>
                      </a:r>
                      <a:r>
                        <a:rPr lang="en-US" sz="2000" b="1" dirty="0" err="1">
                          <a:latin typeface="+mn-lt"/>
                        </a:rPr>
                        <a:t>Penawaran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3526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8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</a:rPr>
                        <a:t>Kredit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Bergraduat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562124"/>
                  </a:ext>
                </a:extLst>
              </a:tr>
              <a:tr h="22860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9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 err="1">
                          <a:latin typeface="+mn-lt"/>
                        </a:rPr>
                        <a:t>Kaedah</a:t>
                      </a:r>
                      <a:r>
                        <a:rPr lang="en-US" sz="2000" b="1" dirty="0">
                          <a:latin typeface="+mn-lt"/>
                        </a:rPr>
                        <a:t> dan </a:t>
                      </a:r>
                      <a:r>
                        <a:rPr lang="en-US" sz="2000" b="1" dirty="0" err="1">
                          <a:latin typeface="+mn-lt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Pengajian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Kaedah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Pengajian</a:t>
                      </a:r>
                      <a:endParaRPr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Tempoh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Minimum</a:t>
                      </a:r>
                      <a:endParaRPr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Tempoh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Maksimum</a:t>
                      </a:r>
                      <a:endParaRPr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535321919"/>
                  </a:ext>
                </a:extLst>
              </a:tr>
              <a:tr h="22860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13579"/>
                  </a:ext>
                </a:extLst>
              </a:tr>
            </a:tbl>
          </a:graphicData>
        </a:graphic>
      </p:graphicFrame>
      <p:sp>
        <p:nvSpPr>
          <p:cNvPr id="4" name="Title 5">
            <a:extLst>
              <a:ext uri="{FF2B5EF4-FFF2-40B4-BE49-F238E27FC236}">
                <a16:creationId xmlns:a16="http://schemas.microsoft.com/office/drawing/2014/main" id="{E8CC3033-9E9D-E453-6403-213AF813E36E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 MAKLUMAT PROGRAM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4A4A00D0-858C-F041-AD1F-623EF2996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9;p4">
            <a:extLst>
              <a:ext uri="{FF2B5EF4-FFF2-40B4-BE49-F238E27FC236}">
                <a16:creationId xmlns:a16="http://schemas.microsoft.com/office/drawing/2014/main" id="{DBA8339B-DE98-11CD-7575-A182083FBBBC}"/>
              </a:ext>
            </a:extLst>
          </p:cNvPr>
          <p:cNvCxnSpPr>
            <a:cxnSpLocks/>
          </p:cNvCxnSpPr>
          <p:nvPr/>
        </p:nvCxnSpPr>
        <p:spPr>
          <a:xfrm>
            <a:off x="5356111" y="2310653"/>
            <a:ext cx="0" cy="548640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Google Shape;190;p4">
            <a:extLst>
              <a:ext uri="{FF2B5EF4-FFF2-40B4-BE49-F238E27FC236}">
                <a16:creationId xmlns:a16="http://schemas.microsoft.com/office/drawing/2014/main" id="{225E7FEE-D00E-E467-0EE2-F93FBAD2E1BC}"/>
              </a:ext>
            </a:extLst>
          </p:cNvPr>
          <p:cNvCxnSpPr>
            <a:cxnSpLocks/>
          </p:cNvCxnSpPr>
          <p:nvPr/>
        </p:nvCxnSpPr>
        <p:spPr>
          <a:xfrm>
            <a:off x="11980735" y="2310653"/>
            <a:ext cx="0" cy="548640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Google Shape;197;p4">
            <a:extLst>
              <a:ext uri="{FF2B5EF4-FFF2-40B4-BE49-F238E27FC236}">
                <a16:creationId xmlns:a16="http://schemas.microsoft.com/office/drawing/2014/main" id="{4C754A9B-27D2-8196-D724-34682E8A51DA}"/>
              </a:ext>
            </a:extLst>
          </p:cNvPr>
          <p:cNvCxnSpPr>
            <a:cxnSpLocks/>
          </p:cNvCxnSpPr>
          <p:nvPr/>
        </p:nvCxnSpPr>
        <p:spPr>
          <a:xfrm>
            <a:off x="920750" y="5054600"/>
            <a:ext cx="16276320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Google Shape;117;p3">
            <a:extLst>
              <a:ext uri="{FF2B5EF4-FFF2-40B4-BE49-F238E27FC236}">
                <a16:creationId xmlns:a16="http://schemas.microsoft.com/office/drawing/2014/main" id="{37FF7126-1028-51E5-B3EB-47F1EED0B38D}"/>
              </a:ext>
            </a:extLst>
          </p:cNvPr>
          <p:cNvSpPr txBox="1"/>
          <p:nvPr/>
        </p:nvSpPr>
        <p:spPr>
          <a:xfrm>
            <a:off x="101913" y="2043033"/>
            <a:ext cx="1840320" cy="104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dirty="0"/>
          </a:p>
        </p:txBody>
      </p:sp>
      <p:sp>
        <p:nvSpPr>
          <p:cNvPr id="28" name="Google Shape;194;p4">
            <a:extLst>
              <a:ext uri="{FF2B5EF4-FFF2-40B4-BE49-F238E27FC236}">
                <a16:creationId xmlns:a16="http://schemas.microsoft.com/office/drawing/2014/main" id="{63951EE3-D401-A8DC-8010-87C48486A19B}"/>
              </a:ext>
            </a:extLst>
          </p:cNvPr>
          <p:cNvSpPr txBox="1"/>
          <p:nvPr/>
        </p:nvSpPr>
        <p:spPr>
          <a:xfrm>
            <a:off x="1574672" y="2310653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Google Shape;117;p3">
            <a:extLst>
              <a:ext uri="{FF2B5EF4-FFF2-40B4-BE49-F238E27FC236}">
                <a16:creationId xmlns:a16="http://schemas.microsoft.com/office/drawing/2014/main" id="{7DF85579-8204-9646-1052-C47D8344FEBB}"/>
              </a:ext>
            </a:extLst>
          </p:cNvPr>
          <p:cNvSpPr txBox="1"/>
          <p:nvPr/>
        </p:nvSpPr>
        <p:spPr>
          <a:xfrm>
            <a:off x="6037268" y="1991429"/>
            <a:ext cx="1840320" cy="132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dirty="0"/>
          </a:p>
        </p:txBody>
      </p:sp>
      <p:sp>
        <p:nvSpPr>
          <p:cNvPr id="30" name="Google Shape;194;p4">
            <a:extLst>
              <a:ext uri="{FF2B5EF4-FFF2-40B4-BE49-F238E27FC236}">
                <a16:creationId xmlns:a16="http://schemas.microsoft.com/office/drawing/2014/main" id="{820D43E9-E29C-4933-036B-8C7A85DCF7F2}"/>
              </a:ext>
            </a:extLst>
          </p:cNvPr>
          <p:cNvSpPr txBox="1"/>
          <p:nvPr/>
        </p:nvSpPr>
        <p:spPr>
          <a:xfrm>
            <a:off x="7510027" y="2259049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Google Shape;117;p3">
            <a:extLst>
              <a:ext uri="{FF2B5EF4-FFF2-40B4-BE49-F238E27FC236}">
                <a16:creationId xmlns:a16="http://schemas.microsoft.com/office/drawing/2014/main" id="{A151D60D-7C36-9687-9C30-0E63520EB888}"/>
              </a:ext>
            </a:extLst>
          </p:cNvPr>
          <p:cNvSpPr txBox="1"/>
          <p:nvPr/>
        </p:nvSpPr>
        <p:spPr>
          <a:xfrm>
            <a:off x="12250733" y="2141114"/>
            <a:ext cx="1840320" cy="132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dirty="0"/>
          </a:p>
        </p:txBody>
      </p:sp>
      <p:sp>
        <p:nvSpPr>
          <p:cNvPr id="32" name="Google Shape;194;p4">
            <a:extLst>
              <a:ext uri="{FF2B5EF4-FFF2-40B4-BE49-F238E27FC236}">
                <a16:creationId xmlns:a16="http://schemas.microsoft.com/office/drawing/2014/main" id="{74913165-7215-21DE-2209-388551078FD0}"/>
              </a:ext>
            </a:extLst>
          </p:cNvPr>
          <p:cNvSpPr txBox="1"/>
          <p:nvPr/>
        </p:nvSpPr>
        <p:spPr>
          <a:xfrm>
            <a:off x="13723492" y="2408734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Google Shape;117;p3">
            <a:extLst>
              <a:ext uri="{FF2B5EF4-FFF2-40B4-BE49-F238E27FC236}">
                <a16:creationId xmlns:a16="http://schemas.microsoft.com/office/drawing/2014/main" id="{91C108D1-1DD0-60CD-E4CC-D97D96508E20}"/>
              </a:ext>
            </a:extLst>
          </p:cNvPr>
          <p:cNvSpPr txBox="1"/>
          <p:nvPr/>
        </p:nvSpPr>
        <p:spPr>
          <a:xfrm>
            <a:off x="101913" y="5224140"/>
            <a:ext cx="1840320" cy="132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dirty="0"/>
          </a:p>
        </p:txBody>
      </p:sp>
      <p:sp>
        <p:nvSpPr>
          <p:cNvPr id="34" name="Google Shape;194;p4">
            <a:extLst>
              <a:ext uri="{FF2B5EF4-FFF2-40B4-BE49-F238E27FC236}">
                <a16:creationId xmlns:a16="http://schemas.microsoft.com/office/drawing/2014/main" id="{8D42EA96-6F13-09DE-0B31-30B6E4095A34}"/>
              </a:ext>
            </a:extLst>
          </p:cNvPr>
          <p:cNvSpPr txBox="1"/>
          <p:nvPr/>
        </p:nvSpPr>
        <p:spPr>
          <a:xfrm>
            <a:off x="1574672" y="5491760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Google Shape;117;p3">
            <a:extLst>
              <a:ext uri="{FF2B5EF4-FFF2-40B4-BE49-F238E27FC236}">
                <a16:creationId xmlns:a16="http://schemas.microsoft.com/office/drawing/2014/main" id="{D93B5D8E-CC14-8332-BFF3-10F1161BD071}"/>
              </a:ext>
            </a:extLst>
          </p:cNvPr>
          <p:cNvSpPr txBox="1"/>
          <p:nvPr/>
        </p:nvSpPr>
        <p:spPr>
          <a:xfrm>
            <a:off x="6037268" y="5172536"/>
            <a:ext cx="1840320" cy="132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dirty="0"/>
          </a:p>
        </p:txBody>
      </p:sp>
      <p:sp>
        <p:nvSpPr>
          <p:cNvPr id="36" name="Google Shape;194;p4">
            <a:extLst>
              <a:ext uri="{FF2B5EF4-FFF2-40B4-BE49-F238E27FC236}">
                <a16:creationId xmlns:a16="http://schemas.microsoft.com/office/drawing/2014/main" id="{50D8CC3D-2040-A434-BF82-24392EF6D718}"/>
              </a:ext>
            </a:extLst>
          </p:cNvPr>
          <p:cNvSpPr txBox="1"/>
          <p:nvPr/>
        </p:nvSpPr>
        <p:spPr>
          <a:xfrm>
            <a:off x="7510027" y="5440156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Google Shape;117;p3">
            <a:extLst>
              <a:ext uri="{FF2B5EF4-FFF2-40B4-BE49-F238E27FC236}">
                <a16:creationId xmlns:a16="http://schemas.microsoft.com/office/drawing/2014/main" id="{7B08B8BC-9977-CB97-B611-A38A5F5F8BFE}"/>
              </a:ext>
            </a:extLst>
          </p:cNvPr>
          <p:cNvSpPr txBox="1"/>
          <p:nvPr/>
        </p:nvSpPr>
        <p:spPr>
          <a:xfrm>
            <a:off x="12250733" y="5322221"/>
            <a:ext cx="1840320" cy="132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dirty="0"/>
          </a:p>
        </p:txBody>
      </p:sp>
      <p:sp>
        <p:nvSpPr>
          <p:cNvPr id="38" name="Google Shape;194;p4">
            <a:extLst>
              <a:ext uri="{FF2B5EF4-FFF2-40B4-BE49-F238E27FC236}">
                <a16:creationId xmlns:a16="http://schemas.microsoft.com/office/drawing/2014/main" id="{CF7E6CEE-FE09-9055-31DF-6CF49F9FD889}"/>
              </a:ext>
            </a:extLst>
          </p:cNvPr>
          <p:cNvSpPr txBox="1"/>
          <p:nvPr/>
        </p:nvSpPr>
        <p:spPr>
          <a:xfrm>
            <a:off x="13723492" y="5589841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1204D3B3-1C47-5B98-C6A6-4F662F12AB9D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JUSTIFIKASI SEMAKAN KURIKULUM</a:t>
            </a:r>
          </a:p>
        </p:txBody>
      </p:sp>
    </p:spTree>
    <p:extLst>
      <p:ext uri="{BB962C8B-B14F-4D97-AF65-F5344CB8AC3E}">
        <p14:creationId xmlns:p14="http://schemas.microsoft.com/office/powerpoint/2010/main" val="245191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37E49A8D-62FA-31A1-FEEB-8774CCBA6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979206-EA3B-F6FA-2682-3068E0434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2874"/>
              </p:ext>
            </p:extLst>
          </p:nvPr>
        </p:nvGraphicFramePr>
        <p:xfrm>
          <a:off x="506330" y="3819743"/>
          <a:ext cx="17325475" cy="85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095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1532134075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3393401268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3561014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2027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2028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2029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2030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2031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6C4FC6-4770-FBF2-E75E-DCD39FDC062B}"/>
              </a:ext>
            </a:extLst>
          </p:cNvPr>
          <p:cNvSpPr txBox="1"/>
          <p:nvPr/>
        </p:nvSpPr>
        <p:spPr>
          <a:xfrm>
            <a:off x="495303" y="3193941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Laporan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intake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bagi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tempoh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5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tahun</a:t>
            </a:r>
            <a:endParaRPr lang="en-US" sz="2000" b="1" dirty="0">
              <a:latin typeface="+mj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E966B6-9444-317F-7C80-BDE0E4C9B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31826"/>
              </p:ext>
            </p:extLst>
          </p:nvPr>
        </p:nvGraphicFramePr>
        <p:xfrm>
          <a:off x="481263" y="5972393"/>
          <a:ext cx="17325474" cy="176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21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6555453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BIL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PERKARA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56991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3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62949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83D2779-A881-69E1-7449-A57B2DEDE4B6}"/>
              </a:ext>
            </a:extLst>
          </p:cNvPr>
          <p:cNvSpPr txBox="1"/>
          <p:nvPr/>
        </p:nvSpPr>
        <p:spPr>
          <a:xfrm>
            <a:off x="495303" y="5372992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Inisiatif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meningkatkan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enrolmen</a:t>
            </a:r>
            <a:endParaRPr lang="en-US" sz="2000" b="1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2D05B42-6A9D-931C-9BEE-84C301183DF1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JUSTIFIKASI SEMAKAN KURIKULUM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0F2011-3E36-9C00-DE34-A4F3C0B4B40B}"/>
              </a:ext>
            </a:extLst>
          </p:cNvPr>
          <p:cNvSpPr/>
          <p:nvPr/>
        </p:nvSpPr>
        <p:spPr>
          <a:xfrm>
            <a:off x="506330" y="2083508"/>
            <a:ext cx="10803988" cy="79101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LAPORAN HEALTH CHECK</a:t>
            </a:r>
            <a:endParaRPr lang="en-MY" sz="3600" b="1" dirty="0"/>
          </a:p>
        </p:txBody>
      </p:sp>
    </p:spTree>
    <p:extLst>
      <p:ext uri="{BB962C8B-B14F-4D97-AF65-F5344CB8AC3E}">
        <p14:creationId xmlns:p14="http://schemas.microsoft.com/office/powerpoint/2010/main" val="49612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F87C56EF-4043-F8A2-D7C3-B2EF916D2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575E83-EA1E-158B-1EA3-3F1ED7AC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6356"/>
              </p:ext>
            </p:extLst>
          </p:nvPr>
        </p:nvGraphicFramePr>
        <p:xfrm>
          <a:off x="596398" y="4002623"/>
          <a:ext cx="17325475" cy="7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095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1532134075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3393401268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3561014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2027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2028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2029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2030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2031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35A760-F59B-0C27-D329-C3F95EB09139}"/>
              </a:ext>
            </a:extLst>
          </p:cNvPr>
          <p:cNvSpPr txBox="1"/>
          <p:nvPr/>
        </p:nvSpPr>
        <p:spPr>
          <a:xfrm>
            <a:off x="585371" y="3362754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Laporan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GE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bagi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tempoh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5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tahun</a:t>
            </a:r>
            <a:endParaRPr lang="en-US" sz="2000" b="1" dirty="0">
              <a:latin typeface="+mj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1FAA2F-8B98-D6BB-8A21-1FA28665B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352"/>
              </p:ext>
            </p:extLst>
          </p:nvPr>
        </p:nvGraphicFramePr>
        <p:xfrm>
          <a:off x="571331" y="6155273"/>
          <a:ext cx="17325474" cy="158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21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6555453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BIL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PERKARA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56991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3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62949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6A7079-962B-6AB8-98DD-23506B8B7875}"/>
              </a:ext>
            </a:extLst>
          </p:cNvPr>
          <p:cNvSpPr txBox="1"/>
          <p:nvPr/>
        </p:nvSpPr>
        <p:spPr>
          <a:xfrm>
            <a:off x="585371" y="5541805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Inisiatif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meningkatkan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GE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CE43174E-999E-E805-75A9-B8BE28D0B4DE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JUSTIFIKASI SEMAKAN KURIKULUM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7FF51A-F8F8-F709-4E4E-DD4B9243E333}"/>
              </a:ext>
            </a:extLst>
          </p:cNvPr>
          <p:cNvSpPr/>
          <p:nvPr/>
        </p:nvSpPr>
        <p:spPr>
          <a:xfrm>
            <a:off x="506330" y="2083508"/>
            <a:ext cx="10803988" cy="79101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LAPORAN KEBOLEHPASARAN GRADUAN (GE)</a:t>
            </a:r>
          </a:p>
        </p:txBody>
      </p:sp>
    </p:spTree>
    <p:extLst>
      <p:ext uri="{BB962C8B-B14F-4D97-AF65-F5344CB8AC3E}">
        <p14:creationId xmlns:p14="http://schemas.microsoft.com/office/powerpoint/2010/main" val="112548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8C55A5D5-BCDE-41B5-8DF9-0B788FDD7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6B9E54-B553-9336-BC24-C079699BA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60669"/>
              </p:ext>
            </p:extLst>
          </p:nvPr>
        </p:nvGraphicFramePr>
        <p:xfrm>
          <a:off x="579734" y="2629909"/>
          <a:ext cx="17325475" cy="600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537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5654842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  <a:gridCol w="4590048">
                  <a:extLst>
                    <a:ext uri="{9D8B030D-6E8A-4147-A177-3AD203B41FA5}">
                      <a16:colId xmlns:a16="http://schemas.microsoft.com/office/drawing/2014/main" val="1532134075"/>
                    </a:ext>
                  </a:extLst>
                </a:gridCol>
                <a:gridCol w="4590048">
                  <a:extLst>
                    <a:ext uri="{9D8B030D-6E8A-4147-A177-3AD203B41FA5}">
                      <a16:colId xmlns:a16="http://schemas.microsoft.com/office/drawing/2014/main" val="339340126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KOMPONEN PROGRAM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KOMPONEN SEMAKAN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DESKRIPSI PERUBAHAN SEMAKAN KURIKULUM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BERUBAH</a:t>
                      </a:r>
                      <a:endParaRPr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TIDAK BERUBAH</a:t>
                      </a:r>
                      <a:endParaRPr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3256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Nama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Nama Program (BM &amp; BI)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Nama </a:t>
                      </a:r>
                      <a:r>
                        <a:rPr lang="en-US" sz="1600" b="1" dirty="0" err="1">
                          <a:latin typeface="+mj-lt"/>
                        </a:rPr>
                        <a:t>Penganugerahan</a:t>
                      </a:r>
                      <a:r>
                        <a:rPr lang="en-US" sz="1600" b="1" dirty="0">
                          <a:latin typeface="+mj-lt"/>
                        </a:rPr>
                        <a:t> (BM &amp; BI)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Kod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National Education Code (NEC)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Kod</a:t>
                      </a:r>
                      <a:r>
                        <a:rPr lang="en-US" sz="1600" b="1" dirty="0">
                          <a:latin typeface="+mj-lt"/>
                        </a:rPr>
                        <a:t> Program (</a:t>
                      </a:r>
                      <a:r>
                        <a:rPr lang="en-US" sz="1600" b="1" dirty="0" err="1">
                          <a:latin typeface="+mj-lt"/>
                        </a:rPr>
                        <a:t>Dalaman</a:t>
                      </a:r>
                      <a:r>
                        <a:rPr lang="en-US" sz="1600" b="1" dirty="0">
                          <a:latin typeface="+mj-lt"/>
                        </a:rPr>
                        <a:t>)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Lokasi/</a:t>
                      </a:r>
                      <a:r>
                        <a:rPr lang="en-US" sz="1600" b="1" dirty="0" err="1">
                          <a:latin typeface="+mj-lt"/>
                        </a:rPr>
                        <a:t>Entiti</a:t>
                      </a:r>
                      <a:r>
                        <a:rPr lang="en-US" sz="1600" b="1" dirty="0">
                          <a:latin typeface="+mj-lt"/>
                        </a:rPr>
                        <a:t> Akademik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Lokasi </a:t>
                      </a:r>
                      <a:r>
                        <a:rPr lang="en-US" sz="1600" b="1" dirty="0" err="1">
                          <a:latin typeface="+mj-lt"/>
                        </a:rPr>
                        <a:t>Penawaran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923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Entiti</a:t>
                      </a:r>
                      <a:r>
                        <a:rPr lang="en-US" sz="1600" b="1" dirty="0">
                          <a:latin typeface="+mj-lt"/>
                        </a:rPr>
                        <a:t> Akademik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6379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PEO dan PLO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Kandungan</a:t>
                      </a:r>
                      <a:r>
                        <a:rPr lang="en-US" sz="1600" b="1" dirty="0">
                          <a:latin typeface="+mj-lt"/>
                        </a:rPr>
                        <a:t> dan </a:t>
                      </a:r>
                      <a:r>
                        <a:rPr lang="en-US" sz="1600" b="1" dirty="0" err="1">
                          <a:latin typeface="+mj-lt"/>
                        </a:rPr>
                        <a:t>Bilangan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Penyataan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777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Struktur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Kuriklum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a) </a:t>
                      </a:r>
                      <a:r>
                        <a:rPr lang="en-US" sz="1600" b="1" dirty="0" err="1">
                          <a:latin typeface="+mj-lt"/>
                        </a:rPr>
                        <a:t>Tempoh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Pengajian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9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b) </a:t>
                      </a:r>
                      <a:r>
                        <a:rPr lang="en-US" sz="1600" b="1" dirty="0" err="1">
                          <a:latin typeface="+mj-lt"/>
                        </a:rPr>
                        <a:t>Kaedah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Penawaran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26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c) Mod </a:t>
                      </a:r>
                      <a:r>
                        <a:rPr lang="en-US" sz="1600" b="1" dirty="0" err="1">
                          <a:latin typeface="+mj-lt"/>
                        </a:rPr>
                        <a:t>Penawaran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48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d) </a:t>
                      </a:r>
                      <a:r>
                        <a:rPr lang="en-US" sz="1600" b="1" dirty="0" err="1">
                          <a:latin typeface="+mj-lt"/>
                        </a:rPr>
                        <a:t>Jumlah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Kredit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Keseluruhan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91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Maklumat </a:t>
                      </a:r>
                      <a:r>
                        <a:rPr lang="en-US" sz="1600" b="1" dirty="0" err="1">
                          <a:latin typeface="+mj-lt"/>
                        </a:rPr>
                        <a:t>Kursus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1181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Perubahan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kepada</a:t>
                      </a:r>
                      <a:r>
                        <a:rPr lang="en-US" sz="1600" b="1" dirty="0">
                          <a:latin typeface="+mj-lt"/>
                        </a:rPr>
                        <a:t> Hasil </a:t>
                      </a:r>
                      <a:r>
                        <a:rPr lang="en-US" sz="1600" b="1" dirty="0" err="1">
                          <a:latin typeface="+mj-lt"/>
                        </a:rPr>
                        <a:t>Pembelajaran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Kursus</a:t>
                      </a:r>
                      <a:r>
                        <a:rPr lang="en-US" sz="1600" b="1" dirty="0">
                          <a:latin typeface="+mj-lt"/>
                        </a:rPr>
                        <a:t> (CLO)</a:t>
                      </a:r>
                      <a:endParaRPr sz="1600" b="1" dirty="0">
                        <a:latin typeface="+mj-lt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924219"/>
                  </a:ext>
                </a:extLst>
              </a:tr>
            </a:tbl>
          </a:graphicData>
        </a:graphic>
      </p:graphicFrame>
      <p:sp>
        <p:nvSpPr>
          <p:cNvPr id="4" name="Title 5">
            <a:extLst>
              <a:ext uri="{FF2B5EF4-FFF2-40B4-BE49-F238E27FC236}">
                <a16:creationId xmlns:a16="http://schemas.microsoft.com/office/drawing/2014/main" id="{1E099EA5-A5F1-2091-02C3-FFE37CA5DEA7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KOMPONEN/MAKLUMAT YANG DIUBAH DAN STRUKTUR KURIKULUM BAHARU </a:t>
            </a:r>
          </a:p>
        </p:txBody>
      </p:sp>
    </p:spTree>
    <p:extLst>
      <p:ext uri="{BB962C8B-B14F-4D97-AF65-F5344CB8AC3E}">
        <p14:creationId xmlns:p14="http://schemas.microsoft.com/office/powerpoint/2010/main" val="111146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36FAC3BC-A815-A5A5-2AC0-A01910F7B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EB83F9-E8EC-6055-F508-1523875B9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96425"/>
              </p:ext>
            </p:extLst>
          </p:nvPr>
        </p:nvGraphicFramePr>
        <p:xfrm>
          <a:off x="601579" y="2760224"/>
          <a:ext cx="17325474" cy="594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579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1532134075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3393401268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3561014460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234904144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2400" b="1" noProof="1"/>
                        <a:t>ELEMEN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2400" b="1" noProof="1"/>
                        <a:t>KOD KURSUS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2400" b="1" noProof="1"/>
                        <a:t>NAMA KURSUS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2400" b="1" noProof="1"/>
                        <a:t>BILANGAN KREDIT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2400" b="1" noProof="1"/>
                        <a:t>PERATUS (%)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2400" b="1" noProof="1"/>
                        <a:t>ARAS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REAL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4350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49241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IDEAL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6457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222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73172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08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490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330806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POISE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71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0851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73938"/>
                  </a:ext>
                </a:extLst>
              </a:tr>
            </a:tbl>
          </a:graphicData>
        </a:graphic>
      </p:graphicFrame>
      <p:sp>
        <p:nvSpPr>
          <p:cNvPr id="5" name="Google Shape;237;p7">
            <a:extLst>
              <a:ext uri="{FF2B5EF4-FFF2-40B4-BE49-F238E27FC236}">
                <a16:creationId xmlns:a16="http://schemas.microsoft.com/office/drawing/2014/main" id="{CD05A613-4EF8-2116-F468-4EE3DA3DD2B5}"/>
              </a:ext>
            </a:extLst>
          </p:cNvPr>
          <p:cNvSpPr txBox="1">
            <a:spLocks/>
          </p:cNvSpPr>
          <p:nvPr/>
        </p:nvSpPr>
        <p:spPr>
          <a:xfrm>
            <a:off x="601579" y="8617584"/>
            <a:ext cx="7130143" cy="52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MY" sz="2000" noProof="1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Nota : Hanya untuk program prasiswazah (UG) sahaja </a:t>
            </a:r>
            <a:endParaRPr lang="en-MY" noProof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EF44CD8-6D98-9D7F-A804-5CD6A4C93817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PENERAPAN ELEMEN EXCEL</a:t>
            </a:r>
          </a:p>
        </p:txBody>
      </p:sp>
    </p:spTree>
    <p:extLst>
      <p:ext uri="{BB962C8B-B14F-4D97-AF65-F5344CB8AC3E}">
        <p14:creationId xmlns:p14="http://schemas.microsoft.com/office/powerpoint/2010/main" val="42087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C4A54ACF-6C7C-85B3-0B51-A0C82EC43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B3655C-BF8A-959F-8F8E-3821DBAC4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76624"/>
              </p:ext>
            </p:extLst>
          </p:nvPr>
        </p:nvGraphicFramePr>
        <p:xfrm>
          <a:off x="601578" y="2666023"/>
          <a:ext cx="17325480" cy="453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685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3654386638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1532134075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4012929237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1078584373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415084251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KATEGORI KURSUS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KEPERLUAN STANDARD (%)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JUMLAH KREDIT SEDIA ADA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+mn-lt"/>
                        </a:rPr>
                        <a:t>JUMLAH KREDIT KURSUS SELEPAS SEMAKAN KURIKULUM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JUMLAH PERUBAHAN SEMAKAN KURIKULUM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PERATUS PERUBAHAN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kern="1200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KREDIT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(%)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kern="1200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KREDIT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(%)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kern="1200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KREDIT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/>
                        <a:t>Kursus</a:t>
                      </a:r>
                      <a:r>
                        <a:rPr lang="en-US" sz="2000" b="1" dirty="0"/>
                        <a:t> Umum</a:t>
                      </a: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/>
                        <a:t>Kursus</a:t>
                      </a:r>
                      <a:r>
                        <a:rPr lang="en-US" sz="2000" b="1" dirty="0"/>
                        <a:t> Teras</a:t>
                      </a: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/>
                        <a:t>Kursus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Elektif</a:t>
                      </a: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923264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JUMLAH</a:t>
                      </a: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63793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EE6EE2C6-5E37-9D7E-0524-720D1E49DAA3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JADUAL PERATUSAN PERUBAHAN SEMAKAN KURIKULUM</a:t>
            </a:r>
          </a:p>
        </p:txBody>
      </p:sp>
    </p:spTree>
    <p:extLst>
      <p:ext uri="{BB962C8B-B14F-4D97-AF65-F5344CB8AC3E}">
        <p14:creationId xmlns:p14="http://schemas.microsoft.com/office/powerpoint/2010/main" val="269130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7609</TotalTime>
  <Words>547</Words>
  <Application>Microsoft Office PowerPoint</Application>
  <PresentationFormat>Custom</PresentationFormat>
  <Paragraphs>152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Atkinson Hyperlegible</vt:lpstr>
      <vt:lpstr>Arial</vt:lpstr>
      <vt:lpstr>Poppins</vt:lpstr>
      <vt:lpstr>Montserrat</vt:lpstr>
      <vt:lpstr>Poppins Bold Italics</vt:lpstr>
      <vt:lpstr>Arial Black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RILA</dc:creator>
  <cp:lastModifiedBy>RILAWATI RIJA</cp:lastModifiedBy>
  <cp:revision>12</cp:revision>
  <dcterms:created xsi:type="dcterms:W3CDTF">2006-08-16T00:00:00Z</dcterms:created>
  <dcterms:modified xsi:type="dcterms:W3CDTF">2026-02-27T00:15:55Z</dcterms:modified>
</cp:coreProperties>
</file>