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48" r:id="rId1"/>
    <p:sldMasterId id="2147483694" r:id="rId2"/>
  </p:sldMasterIdLst>
  <p:notesMasterIdLst>
    <p:notesMasterId r:id="rId17"/>
  </p:notesMasterIdLst>
  <p:sldIdLst>
    <p:sldId id="339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282" r:id="rId15"/>
    <p:sldId id="273" r:id="rId16"/>
  </p:sldIdLst>
  <p:sldSz cx="12192000" cy="6858000"/>
  <p:notesSz cx="6858000" cy="9144000"/>
  <p:embeddedFontLst>
    <p:embeddedFont>
      <p:font typeface="Bernard MT Condensed" panose="020508060609050204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249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5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916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2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260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A37-48EA-8B0A-B090-B769BB95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B4CBD-C838-0D36-4D97-E98857BB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E805-F675-F311-404F-61D49D11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F0B9-0659-D2B1-B37E-9495079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B535-84E3-5032-ED90-7EFBA7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2791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ABFF-9D37-537A-E135-46B3298D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F432-81F6-E9BC-5D33-021C1133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7551-0D88-67CF-EAEB-7BF1722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61CB-9F97-3640-152D-DD8E05DC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7F6D-9A07-8ACF-07A7-357EB0A6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5431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47A5-3850-5FB5-C1FB-9A79AE33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8D6D4-9066-D7EB-4732-59A215A3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8CB3-F75E-A4C7-D597-F66A8C6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553C-8AC1-DB16-6FC9-1E4CF855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0EC9-FB40-BF75-E0DB-4F97C947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1634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FF27-D5E2-44BF-098A-4D7C3B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9F02-411E-62EE-F251-DF0E2CF9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29C9-7065-A66D-CF0D-A9EA1AF9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D1D1-22FA-535A-02B6-B21BC13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4E08-8724-22B3-4903-DF199BA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8D25-CCEA-DA72-2F90-6A5804D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70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9300-3733-3668-F49A-7507944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4813-9E0E-AAF4-200D-0BD400C2B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CDAC6-7DCD-F9FA-5CB5-3DAE7904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12C9C-9BB0-9246-BB97-BA40DF55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40D9C-3B0B-3B10-4E50-9E3EBBDB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8E5E2-AD17-B4F8-05CA-8E72E7D7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39C01-C564-1B41-AB90-0358593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29C67-E7CA-4594-4EC4-6D4F720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94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FA85-091D-57DA-1E1A-D5DB578B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5AC31-A09C-1BBA-39E6-4023D68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E45DE-1F6E-7941-AA2E-FD0CCDA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43B4-63C1-B277-4B3B-3C4A836F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592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AD60C-602F-4029-FDAB-1E8E9D3C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0F30E-B7A7-10DD-E659-D24BEF97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F216-A4E8-ED1E-879D-169265B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041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5630-5C7E-7240-4AFA-64A80299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B78D-634D-FBAB-E7ED-5DDF776E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B63A6-6982-1D9E-D7FF-161447DF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E020A-5049-0101-5FE2-54B35004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E4E9-8D9D-D240-B235-5C1C8908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AC701-BDFF-09B5-75CA-3A50C1A3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1322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22E-806B-C54B-41C7-1B26204F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3CC72-7AA5-7AB8-ED4B-ACC87F49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5DE7-77FA-572F-CCFB-72A1FCF8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F8FAA-9C23-CD7A-9B2F-F0EEB52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F415-BB68-9E6F-A0D1-C511B214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1DF-816E-58FC-A3E7-999F409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1269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DAD2-F034-8A94-4CFE-E0A8134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9E866-24C2-AA20-5FF7-B664891AE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0EAF-5C81-3FDC-044D-DF73A9CA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81E2-1665-04C3-6F96-FB9DEF56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FE7-6528-4AFB-70B8-DCA04F21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6246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2DCC1-718C-825A-FB53-B356CE8D9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C572F-577C-7B55-48D4-3BD7C6C9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9D25-229F-FBD0-2455-D1DC78D3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970B-676F-4C66-985C-01A71F5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E05D-6C9B-A7D5-AD57-F53C9C7E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6310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2987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3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93" r:id="rId2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9CB02-8B40-F5AE-B6CF-074A5F4A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C3D5-06A3-2339-DF14-D70672A43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C78B-59C1-10E8-FA6E-3D39E614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9154-0795-481C-ADA6-9B5DB1FE632D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7C8D3-CD46-88AB-5FE0-DB91AECA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00FD-E134-E0FD-82BB-B2EFE3684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659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358" y="-16187"/>
            <a:ext cx="5097012" cy="688096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59A62-1CDC-D251-4D1E-3CFFC58D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" y="6499364"/>
            <a:ext cx="2033624" cy="153043"/>
          </a:xfrm>
          <a:prstGeom prst="rect">
            <a:avLst/>
          </a:prstGeom>
        </p:spPr>
      </p:pic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FDABCE13-2BF9-BE1F-C236-23D44403EA00}"/>
              </a:ext>
            </a:extLst>
          </p:cNvPr>
          <p:cNvSpPr txBox="1">
            <a:spLocks/>
          </p:cNvSpPr>
          <p:nvPr/>
        </p:nvSpPr>
        <p:spPr>
          <a:xfrm>
            <a:off x="634893" y="2144219"/>
            <a:ext cx="645846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SENAT BIL. (Masukkan bil. Mesyuarat)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Tarikh Mesyuarat)</a:t>
            </a:r>
            <a:endParaRPr lang="ms-MY" sz="4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64;p1">
            <a:extLst>
              <a:ext uri="{FF2B5EF4-FFF2-40B4-BE49-F238E27FC236}">
                <a16:creationId xmlns:a16="http://schemas.microsoft.com/office/drawing/2014/main" id="{B2DC1B1D-46DD-22DC-D860-9F905355700E}"/>
              </a:ext>
            </a:extLst>
          </p:cNvPr>
          <p:cNvSpPr txBox="1">
            <a:spLocks/>
          </p:cNvSpPr>
          <p:nvPr/>
        </p:nvSpPr>
        <p:spPr>
          <a:xfrm>
            <a:off x="634893" y="5023820"/>
            <a:ext cx="5629275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</a:t>
            </a:r>
            <a:r>
              <a:rPr lang="ms-MY" sz="32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: </a:t>
            </a:r>
            <a:endParaRPr lang="ms-MY" b="0" noProof="1"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165;p1">
            <a:extLst>
              <a:ext uri="{FF2B5EF4-FFF2-40B4-BE49-F238E27FC236}">
                <a16:creationId xmlns:a16="http://schemas.microsoft.com/office/drawing/2014/main" id="{CDE86E02-8595-2094-9255-93C248032720}"/>
              </a:ext>
            </a:extLst>
          </p:cNvPr>
          <p:cNvSpPr txBox="1"/>
          <p:nvPr/>
        </p:nvSpPr>
        <p:spPr>
          <a:xfrm>
            <a:off x="634893" y="3327282"/>
            <a:ext cx="36798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Program Akademik Baharu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9529B-05E9-E60A-5176-8CC801D14118}"/>
              </a:ext>
            </a:extLst>
          </p:cNvPr>
          <p:cNvSpPr txBox="1"/>
          <p:nvPr/>
        </p:nvSpPr>
        <p:spPr>
          <a:xfrm>
            <a:off x="3045350" y="3269148"/>
            <a:ext cx="6106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34E23C9E-C8BF-9828-A00D-756E761CFD25}"/>
              </a:ext>
            </a:extLst>
          </p:cNvPr>
          <p:cNvSpPr txBox="1">
            <a:spLocks/>
          </p:cNvSpPr>
          <p:nvPr/>
        </p:nvSpPr>
        <p:spPr>
          <a:xfrm>
            <a:off x="2395651" y="19708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SYARAT KEMASUKAN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3FEC9E70-A775-F2F6-630B-054405119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577907"/>
              </p:ext>
            </p:extLst>
          </p:nvPr>
        </p:nvGraphicFramePr>
        <p:xfrm>
          <a:off x="503677" y="1234472"/>
          <a:ext cx="11184645" cy="51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312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6535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Tambahan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6297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6487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  <a:endParaRPr lang="en-MY" sz="1400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9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BC375933-D360-50C2-9243-DDD66FE9F6D0}"/>
              </a:ext>
            </a:extLst>
          </p:cNvPr>
          <p:cNvSpPr txBox="1">
            <a:spLocks/>
          </p:cNvSpPr>
          <p:nvPr/>
        </p:nvSpPr>
        <p:spPr>
          <a:xfrm>
            <a:off x="1990209" y="461569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PERBANDINGAN PROGRAM AKADEMIK YANG DIPOHON DENGAN UNIVERSITI LAIN DALAM DAN LUAR NEGARA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098DC552-8898-1631-1021-B23DFBE9B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882560"/>
              </p:ext>
            </p:extLst>
          </p:nvPr>
        </p:nvGraphicFramePr>
        <p:xfrm>
          <a:off x="625230" y="2235075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7" name="Google Shape;259;p10">
            <a:extLst>
              <a:ext uri="{FF2B5EF4-FFF2-40B4-BE49-F238E27FC236}">
                <a16:creationId xmlns:a16="http://schemas.microsoft.com/office/drawing/2014/main" id="{7518B8B6-F653-D4BF-376E-33FCA8A6B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258873"/>
              </p:ext>
            </p:extLst>
          </p:nvPr>
        </p:nvGraphicFramePr>
        <p:xfrm>
          <a:off x="642000" y="4149649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6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6DF88537-2982-2357-AC9C-26C13D50A2FA}"/>
              </a:ext>
            </a:extLst>
          </p:cNvPr>
          <p:cNvSpPr txBox="1">
            <a:spLocks/>
          </p:cNvSpPr>
          <p:nvPr/>
        </p:nvSpPr>
        <p:spPr>
          <a:xfrm>
            <a:off x="2128233" y="24884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KERTAS CADANGAN DILULUSKAN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43F33B0B-4779-1205-B453-A1F867038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915315"/>
              </p:ext>
            </p:extLst>
          </p:nvPr>
        </p:nvGraphicFramePr>
        <p:xfrm>
          <a:off x="687363" y="1705375"/>
          <a:ext cx="10817274" cy="35052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089336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727938">
                  <a:extLst>
                    <a:ext uri="{9D8B030D-6E8A-4147-A177-3AD203B41FA5}">
                      <a16:colId xmlns:a16="http://schemas.microsoft.com/office/drawing/2014/main" val="2970073063"/>
                    </a:ext>
                  </a:extLst>
                </a:gridCol>
              </a:tblGrid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Akademik Fakulti (JKAF)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94986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 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>
                          <a:tab pos="1320800" algn="l"/>
                        </a:tabLst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Saringan Awal (MSA)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52799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Saringan Awal (MSA)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03963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58530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5923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Senat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2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8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119606" y="887198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KESIMPULAN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Mesyuarat Senat dengan segala hormatnya dipohon untuk meluluskan Kertas Kerja Cadangan Program Baharu (masukkan nama program).</a:t>
            </a:r>
          </a:p>
        </p:txBody>
      </p:sp>
    </p:spTree>
    <p:extLst>
      <p:ext uri="{BB962C8B-B14F-4D97-AF65-F5344CB8AC3E}">
        <p14:creationId xmlns:p14="http://schemas.microsoft.com/office/powerpoint/2010/main" val="201843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2">
            <a:extLst>
              <a:ext uri="{FF2B5EF4-FFF2-40B4-BE49-F238E27FC236}">
                <a16:creationId xmlns:a16="http://schemas.microsoft.com/office/drawing/2014/main" id="{2D60A897-A681-A4E7-4FFB-55A9177CF7A6}"/>
              </a:ext>
            </a:extLst>
          </p:cNvPr>
          <p:cNvSpPr txBox="1">
            <a:spLocks/>
          </p:cNvSpPr>
          <p:nvPr/>
        </p:nvSpPr>
        <p:spPr>
          <a:xfrm>
            <a:off x="2456581" y="57519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" name="Google Shape;173;p2">
            <a:extLst>
              <a:ext uri="{FF2B5EF4-FFF2-40B4-BE49-F238E27FC236}">
                <a16:creationId xmlns:a16="http://schemas.microsoft.com/office/drawing/2014/main" id="{B78F3C1F-DAB4-CB43-1A4D-60966367BB08}"/>
              </a:ext>
            </a:extLst>
          </p:cNvPr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s-MY" sz="2000" b="1" noProof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Tujuan kertas kerja ini adalah untuk mendapatkan kelulusan Cadangan Program Akademik Baharu bagi (masukkan nama program) untuk kelulusan Mesyuarat Senat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F5B2D307-10EC-08B3-B1D4-DD74D6D25DFB}"/>
              </a:ext>
            </a:extLst>
          </p:cNvPr>
          <p:cNvSpPr txBox="1"/>
          <p:nvPr/>
        </p:nvSpPr>
        <p:spPr>
          <a:xfrm>
            <a:off x="3468837" y="256927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2C1392EC-495E-6517-780C-B4DD959ED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156824"/>
              </p:ext>
            </p:extLst>
          </p:nvPr>
        </p:nvGraphicFramePr>
        <p:xfrm>
          <a:off x="518624" y="888468"/>
          <a:ext cx="11345820" cy="50256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Entiti Akademik yang Memohon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Lokasi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Tahap Kerangka Kelayakan Malaysia (MQF)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Sila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tanda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kan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(√) 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Educational </a:t>
                      </a: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(NEC 2020)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9658E98-0A64-D8EE-7353-FC54FDCD8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68561"/>
              </p:ext>
            </p:extLst>
          </p:nvPr>
        </p:nvGraphicFramePr>
        <p:xfrm>
          <a:off x="5168300" y="2856601"/>
          <a:ext cx="3313503" cy="990302"/>
        </p:xfrm>
        <a:graphic>
          <a:graphicData uri="http://schemas.openxmlformats.org/drawingml/2006/table">
            <a:tbl>
              <a:tblPr firstRow="1" bandRow="1"/>
              <a:tblGrid>
                <a:gridCol w="593070">
                  <a:extLst>
                    <a:ext uri="{9D8B030D-6E8A-4147-A177-3AD203B41FA5}">
                      <a16:colId xmlns:a16="http://schemas.microsoft.com/office/drawing/2014/main" val="4282470429"/>
                    </a:ext>
                  </a:extLst>
                </a:gridCol>
                <a:gridCol w="662484">
                  <a:extLst>
                    <a:ext uri="{9D8B030D-6E8A-4147-A177-3AD203B41FA5}">
                      <a16:colId xmlns:a16="http://schemas.microsoft.com/office/drawing/2014/main" val="3142696230"/>
                    </a:ext>
                  </a:extLst>
                </a:gridCol>
                <a:gridCol w="2057949">
                  <a:extLst>
                    <a:ext uri="{9D8B030D-6E8A-4147-A177-3AD203B41FA5}">
                      <a16:colId xmlns:a16="http://schemas.microsoft.com/office/drawing/2014/main" val="2741623069"/>
                    </a:ext>
                  </a:extLst>
                </a:gridCol>
              </a:tblGrid>
              <a:tr h="291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 err="1"/>
                        <a:t>Kod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/>
                        <a:t>Nama Program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978400"/>
                  </a:ext>
                </a:extLst>
              </a:tr>
              <a:tr h="342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41369"/>
                  </a:ext>
                </a:extLst>
              </a:tr>
              <a:tr h="342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BI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23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AD7C2C9-FC69-C588-358A-06654DC51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35308"/>
              </p:ext>
            </p:extLst>
          </p:nvPr>
        </p:nvGraphicFramePr>
        <p:xfrm>
          <a:off x="8481803" y="2848927"/>
          <a:ext cx="3382641" cy="979708"/>
        </p:xfrm>
        <a:graphic>
          <a:graphicData uri="http://schemas.openxmlformats.org/drawingml/2006/table">
            <a:tbl>
              <a:tblPr firstRow="1" bandRow="1"/>
              <a:tblGrid>
                <a:gridCol w="498295">
                  <a:extLst>
                    <a:ext uri="{9D8B030D-6E8A-4147-A177-3AD203B41FA5}">
                      <a16:colId xmlns:a16="http://schemas.microsoft.com/office/drawing/2014/main" val="1957554903"/>
                    </a:ext>
                  </a:extLst>
                </a:gridCol>
                <a:gridCol w="629728">
                  <a:extLst>
                    <a:ext uri="{9D8B030D-6E8A-4147-A177-3AD203B41FA5}">
                      <a16:colId xmlns:a16="http://schemas.microsoft.com/office/drawing/2014/main" val="1216857834"/>
                    </a:ext>
                  </a:extLst>
                </a:gridCol>
                <a:gridCol w="2254618">
                  <a:extLst>
                    <a:ext uri="{9D8B030D-6E8A-4147-A177-3AD203B41FA5}">
                      <a16:colId xmlns:a16="http://schemas.microsoft.com/office/drawing/2014/main" val="3835775364"/>
                    </a:ext>
                  </a:extLst>
                </a:gridCol>
              </a:tblGrid>
              <a:tr h="301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 err="1"/>
                        <a:t>Kod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/>
                        <a:t>Nama </a:t>
                      </a:r>
                      <a:r>
                        <a:rPr lang="en-MY" sz="1400" b="1" dirty="0" err="1"/>
                        <a:t>Penganugerahan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1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92401"/>
                  </a:ext>
                </a:extLst>
              </a:tr>
              <a:tr h="337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28664"/>
                  </a:ext>
                </a:extLst>
              </a:tr>
              <a:tr h="337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BI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61723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7452A54-A9B7-5644-C2C1-C5AF9CFAD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75189"/>
              </p:ext>
            </p:extLst>
          </p:nvPr>
        </p:nvGraphicFramePr>
        <p:xfrm>
          <a:off x="5717853" y="4375664"/>
          <a:ext cx="5527900" cy="755894"/>
        </p:xfrm>
        <a:graphic>
          <a:graphicData uri="http://schemas.openxmlformats.org/drawingml/2006/table">
            <a:tbl>
              <a:tblPr firstRow="1" bandRow="1"/>
              <a:tblGrid>
                <a:gridCol w="1381975">
                  <a:extLst>
                    <a:ext uri="{9D8B030D-6E8A-4147-A177-3AD203B41FA5}">
                      <a16:colId xmlns:a16="http://schemas.microsoft.com/office/drawing/2014/main" val="3507521620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823544733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3516005704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1945049398"/>
                    </a:ext>
                  </a:extLst>
                </a:gridCol>
              </a:tblGrid>
              <a:tr h="37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/>
                        <a:t>Diploma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Sarjana</a:t>
                      </a:r>
                      <a:r>
                        <a:rPr lang="en-MY" sz="1600" b="1" dirty="0"/>
                        <a:t> Muda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Sarjana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Kedoktoran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81055"/>
                  </a:ext>
                </a:extLst>
              </a:tr>
              <a:tr h="37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7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61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47C366DB-0D2D-C767-5310-AFFAF1A840E8}"/>
              </a:ext>
            </a:extLst>
          </p:cNvPr>
          <p:cNvSpPr txBox="1"/>
          <p:nvPr/>
        </p:nvSpPr>
        <p:spPr>
          <a:xfrm>
            <a:off x="3645019" y="279561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6E9D3D74-FBA8-18E4-7907-385CCE7F6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360765"/>
              </p:ext>
            </p:extLst>
          </p:nvPr>
        </p:nvGraphicFramePr>
        <p:xfrm>
          <a:off x="423090" y="1117995"/>
          <a:ext cx="11345820" cy="37119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Penawaran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Kredit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Bergraduat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00447"/>
                  </a:ext>
                </a:extLst>
              </a:tr>
            </a:tbl>
          </a:graphicData>
        </a:graphic>
      </p:graphicFrame>
      <p:graphicFrame>
        <p:nvGraphicFramePr>
          <p:cNvPr id="7" name="Google Shape;182;p3">
            <a:extLst>
              <a:ext uri="{FF2B5EF4-FFF2-40B4-BE49-F238E27FC236}">
                <a16:creationId xmlns:a16="http://schemas.microsoft.com/office/drawing/2014/main" id="{37A855F5-DEED-6066-0F76-77F7B1306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540541"/>
              </p:ext>
            </p:extLst>
          </p:nvPr>
        </p:nvGraphicFramePr>
        <p:xfrm>
          <a:off x="5470958" y="3833899"/>
          <a:ext cx="6161475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96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B054D8E2-B963-EC77-1BEB-A173575F4486}"/>
              </a:ext>
            </a:extLst>
          </p:cNvPr>
          <p:cNvSpPr txBox="1"/>
          <p:nvPr/>
        </p:nvSpPr>
        <p:spPr>
          <a:xfrm>
            <a:off x="2989690" y="293728"/>
            <a:ext cx="6706510" cy="6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KUAT KUASA, MOD PENAWARAN, JUMLAH &amp; TEMPOH PENAWARAN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7F42F606-8F5D-20C9-2C3B-41C10E95F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351382"/>
              </p:ext>
            </p:extLst>
          </p:nvPr>
        </p:nvGraphicFramePr>
        <p:xfrm>
          <a:off x="423090" y="1214651"/>
          <a:ext cx="11345820" cy="52716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Penyampaian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Program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747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2C31A608-89AF-75FF-AF47-0049D76DB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86927"/>
              </p:ext>
            </p:extLst>
          </p:nvPr>
        </p:nvGraphicFramePr>
        <p:xfrm>
          <a:off x="5111711" y="3210637"/>
          <a:ext cx="5525424" cy="1252181"/>
        </p:xfrm>
        <a:graphic>
          <a:graphicData uri="http://schemas.openxmlformats.org/drawingml/2006/table">
            <a:tbl>
              <a:tblPr firstRow="1" bandRow="1"/>
              <a:tblGrid>
                <a:gridCol w="1780206">
                  <a:extLst>
                    <a:ext uri="{9D8B030D-6E8A-4147-A177-3AD203B41FA5}">
                      <a16:colId xmlns:a16="http://schemas.microsoft.com/office/drawing/2014/main" val="176954848"/>
                    </a:ext>
                  </a:extLst>
                </a:gridCol>
                <a:gridCol w="1845226">
                  <a:extLst>
                    <a:ext uri="{9D8B030D-6E8A-4147-A177-3AD203B41FA5}">
                      <a16:colId xmlns:a16="http://schemas.microsoft.com/office/drawing/2014/main" val="4074965257"/>
                    </a:ext>
                  </a:extLst>
                </a:gridCol>
                <a:gridCol w="1899992">
                  <a:extLst>
                    <a:ext uri="{9D8B030D-6E8A-4147-A177-3AD203B41FA5}">
                      <a16:colId xmlns:a16="http://schemas.microsoft.com/office/drawing/2014/main" val="2127203742"/>
                    </a:ext>
                  </a:extLst>
                </a:gridCol>
              </a:tblGrid>
              <a:tr h="306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Pengajian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Minimum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Maksimum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64234"/>
                  </a:ext>
                </a:extLst>
              </a:tr>
              <a:tr h="47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 Masa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25203"/>
                  </a:ext>
                </a:extLst>
              </a:tr>
              <a:tr h="47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 Masa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2045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F97A72E-D641-AB27-4627-2192F83CA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63320"/>
              </p:ext>
            </p:extLst>
          </p:nvPr>
        </p:nvGraphicFramePr>
        <p:xfrm>
          <a:off x="5111711" y="4690066"/>
          <a:ext cx="5192350" cy="1751895"/>
        </p:xfrm>
        <a:graphic>
          <a:graphicData uri="http://schemas.openxmlformats.org/drawingml/2006/table">
            <a:tbl>
              <a:tblPr firstRow="1" bandRow="1"/>
              <a:tblGrid>
                <a:gridCol w="2596175">
                  <a:extLst>
                    <a:ext uri="{9D8B030D-6E8A-4147-A177-3AD203B41FA5}">
                      <a16:colId xmlns:a16="http://schemas.microsoft.com/office/drawing/2014/main" val="2814282506"/>
                    </a:ext>
                  </a:extLst>
                </a:gridCol>
                <a:gridCol w="2596175">
                  <a:extLst>
                    <a:ext uri="{9D8B030D-6E8A-4147-A177-3AD203B41FA5}">
                      <a16:colId xmlns:a16="http://schemas.microsoft.com/office/drawing/2014/main" val="701054309"/>
                    </a:ext>
                  </a:extLst>
                </a:gridCol>
              </a:tblGrid>
              <a:tr h="45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sz="14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Kaedah</a:t>
                      </a: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Penyampaian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61214"/>
                  </a:ext>
                </a:extLst>
              </a:tr>
              <a:tr h="38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Konvensional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73080"/>
                  </a:ext>
                </a:extLst>
              </a:tr>
              <a:tr h="339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Pembelajaran</a:t>
                      </a:r>
                      <a:r>
                        <a:rPr lang="en-US" dirty="0"/>
                        <a:t> Terbuka </a:t>
                      </a:r>
                    </a:p>
                    <a:p>
                      <a:r>
                        <a:rPr lang="en-US" dirty="0"/>
                        <a:t>dan Jarak </a:t>
                      </a:r>
                      <a:r>
                        <a:rPr lang="en-US" dirty="0" err="1"/>
                        <a:t>Jauh</a:t>
                      </a:r>
                      <a:r>
                        <a:rPr lang="en-US" dirty="0"/>
                        <a:t> (Open and</a:t>
                      </a:r>
                    </a:p>
                    <a:p>
                      <a:r>
                        <a:rPr lang="en-US" dirty="0"/>
                        <a:t>Distance Learning, ODL)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5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1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96E76F4F-4B73-EA6E-70A4-0E4E61E66507}"/>
              </a:ext>
            </a:extLst>
          </p:cNvPr>
          <p:cNvSpPr txBox="1">
            <a:spLocks/>
          </p:cNvSpPr>
          <p:nvPr/>
        </p:nvSpPr>
        <p:spPr>
          <a:xfrm>
            <a:off x="2227250" y="0"/>
            <a:ext cx="7081520" cy="5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PROGRAM AKADEMIK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1DF1B696-743F-FF5D-CCED-59C2F930D288}"/>
              </a:ext>
            </a:extLst>
          </p:cNvPr>
          <p:cNvGraphicFramePr>
            <a:graphicFrameLocks noGrp="1"/>
          </p:cNvGraphicFramePr>
          <p:nvPr/>
        </p:nvGraphicFramePr>
        <p:xfrm>
          <a:off x="151617" y="712494"/>
          <a:ext cx="11767385" cy="1099282"/>
        </p:xfrm>
        <a:graphic>
          <a:graphicData uri="http://schemas.openxmlformats.org/drawingml/2006/table">
            <a:tbl>
              <a:tblPr firstRow="1" bandRow="1"/>
              <a:tblGrid>
                <a:gridCol w="2353477">
                  <a:extLst>
                    <a:ext uri="{9D8B030D-6E8A-4147-A177-3AD203B41FA5}">
                      <a16:colId xmlns:a16="http://schemas.microsoft.com/office/drawing/2014/main" val="2803603601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49964563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296567894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0228483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3011736567"/>
                    </a:ext>
                  </a:extLst>
                </a:gridCol>
              </a:tblGrid>
              <a:tr h="3667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ms-MY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 statistik keperluan pekerjaan bagi tempoh lima (5) tahun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807"/>
                  </a:ext>
                </a:extLst>
              </a:tr>
              <a:tr h="36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87912"/>
                  </a:ext>
                </a:extLst>
              </a:tr>
              <a:tr h="301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90658"/>
                  </a:ext>
                </a:extLst>
              </a:tr>
            </a:tbl>
          </a:graphicData>
        </a:graphic>
      </p:graphicFrame>
      <p:graphicFrame>
        <p:nvGraphicFramePr>
          <p:cNvPr id="7" name="Google Shape;252;p9">
            <a:extLst>
              <a:ext uri="{FF2B5EF4-FFF2-40B4-BE49-F238E27FC236}">
                <a16:creationId xmlns:a16="http://schemas.microsoft.com/office/drawing/2014/main" id="{055D722C-99E8-20F8-4AE7-255E76A78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473365"/>
              </p:ext>
            </p:extLst>
          </p:nvPr>
        </p:nvGraphicFramePr>
        <p:xfrm>
          <a:off x="151617" y="1750816"/>
          <a:ext cx="11767387" cy="47628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6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Jenis pekerjaan yang 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keperluan industri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Fakulti/Sekolah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Faktor perkembangan dan perubahan teknologi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Lain-lain yang </a:t>
                      </a: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3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7DBC3112-6C05-D538-0844-EF8C51C12A43}"/>
              </a:ext>
            </a:extLst>
          </p:cNvPr>
          <p:cNvSpPr txBox="1">
            <a:spLocks/>
          </p:cNvSpPr>
          <p:nvPr/>
        </p:nvSpPr>
        <p:spPr>
          <a:xfrm>
            <a:off x="2188617" y="1418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22A90036-BDCD-4250-F49E-3E798ACD4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26463"/>
              </p:ext>
            </p:extLst>
          </p:nvPr>
        </p:nvGraphicFramePr>
        <p:xfrm>
          <a:off x="701509" y="1875263"/>
          <a:ext cx="11065020" cy="1483360"/>
        </p:xfrm>
        <a:graphic>
          <a:graphicData uri="http://schemas.openxmlformats.org/drawingml/2006/table">
            <a:tbl>
              <a:tblPr firstRow="1" bandRow="1"/>
              <a:tblGrid>
                <a:gridCol w="569274">
                  <a:extLst>
                    <a:ext uri="{9D8B030D-6E8A-4147-A177-3AD203B41FA5}">
                      <a16:colId xmlns:a16="http://schemas.microsoft.com/office/drawing/2014/main" val="1846533885"/>
                    </a:ext>
                  </a:extLst>
                </a:gridCol>
                <a:gridCol w="10495746">
                  <a:extLst>
                    <a:ext uri="{9D8B030D-6E8A-4147-A177-3AD203B41FA5}">
                      <a16:colId xmlns:a16="http://schemas.microsoft.com/office/drawing/2014/main" val="19742920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ringkas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sejauh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manakah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dijangka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bertahan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pasaran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57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361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88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6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06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8BE99EE9-EBE4-17DB-9F2F-92E077923D42}"/>
              </a:ext>
            </a:extLst>
          </p:cNvPr>
          <p:cNvSpPr txBox="1">
            <a:spLocks/>
          </p:cNvSpPr>
          <p:nvPr/>
        </p:nvSpPr>
        <p:spPr>
          <a:xfrm>
            <a:off x="1834934" y="352567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9A2B20-9035-341F-9F5C-FA2F19442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22443"/>
              </p:ext>
            </p:extLst>
          </p:nvPr>
        </p:nvGraphicFramePr>
        <p:xfrm>
          <a:off x="685066" y="2131050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Pemetaan di antara PEO dan PLO Program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25DDA0B8-85E2-532F-B335-D1DF767BE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30458"/>
              </p:ext>
            </p:extLst>
          </p:nvPr>
        </p:nvGraphicFramePr>
        <p:xfrm>
          <a:off x="685064" y="2501900"/>
          <a:ext cx="10821870" cy="1483360"/>
        </p:xfrm>
        <a:graphic>
          <a:graphicData uri="http://schemas.openxmlformats.org/drawingml/2006/table">
            <a:tbl>
              <a:tblPr firstRow="1" bandRow="1"/>
              <a:tblGrid>
                <a:gridCol w="1082187">
                  <a:extLst>
                    <a:ext uri="{9D8B030D-6E8A-4147-A177-3AD203B41FA5}">
                      <a16:colId xmlns:a16="http://schemas.microsoft.com/office/drawing/2014/main" val="3437436903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080598395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200982977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53560074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259130922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2598288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40614669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3778522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331538626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50711084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 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43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767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110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33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F89A6582-BA56-8D86-2609-31A72FF24B1B}"/>
              </a:ext>
            </a:extLst>
          </p:cNvPr>
          <p:cNvSpPr txBox="1">
            <a:spLocks/>
          </p:cNvSpPr>
          <p:nvPr/>
        </p:nvSpPr>
        <p:spPr>
          <a:xfrm>
            <a:off x="2139109" y="36600"/>
            <a:ext cx="7081520" cy="125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96375B-4815-D7B7-9744-E4AE560B6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87544"/>
              </p:ext>
            </p:extLst>
          </p:nvPr>
        </p:nvGraphicFramePr>
        <p:xfrm>
          <a:off x="365761" y="1292998"/>
          <a:ext cx="11451102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51102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Penjajaran PLO Program dengan Kluster MQF 2.0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AB0DFE-A5C8-E187-4AEA-0153CBDF1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9253"/>
              </p:ext>
            </p:extLst>
          </p:nvPr>
        </p:nvGraphicFramePr>
        <p:xfrm>
          <a:off x="365761" y="1723743"/>
          <a:ext cx="11451102" cy="4539925"/>
        </p:xfrm>
        <a:graphic>
          <a:graphicData uri="http://schemas.openxmlformats.org/drawingml/2006/table">
            <a:tbl>
              <a:tblPr firstRow="1" bandRow="1"/>
              <a:tblGrid>
                <a:gridCol w="576774">
                  <a:extLst>
                    <a:ext uri="{9D8B030D-6E8A-4147-A177-3AD203B41FA5}">
                      <a16:colId xmlns:a16="http://schemas.microsoft.com/office/drawing/2014/main" val="2795151953"/>
                    </a:ext>
                  </a:extLst>
                </a:gridCol>
                <a:gridCol w="1184934">
                  <a:extLst>
                    <a:ext uri="{9D8B030D-6E8A-4147-A177-3AD203B41FA5}">
                      <a16:colId xmlns:a16="http://schemas.microsoft.com/office/drawing/2014/main" val="165081075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69537242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6179749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061437928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88658413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648866352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26563440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37142796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203364673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117601206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01332612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4032485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Kategori Kursus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875342"/>
                  </a:ext>
                </a:extLst>
              </a:tr>
              <a:tr h="1577085"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24139"/>
                  </a:ext>
                </a:extLst>
              </a:tr>
              <a:tr h="288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PLO 1</a:t>
                      </a:r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10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11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568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11885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Umum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800775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82789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Teras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3302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7448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Elektif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32857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85007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1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5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587</Words>
  <Application>Microsoft Office PowerPoint</Application>
  <PresentationFormat>Widescreen</PresentationFormat>
  <Paragraphs>181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Lato</vt:lpstr>
      <vt:lpstr>Bernard MT Condensed</vt:lpstr>
      <vt:lpstr>Roboto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RILAWATI RIJA</cp:lastModifiedBy>
  <cp:revision>37</cp:revision>
  <dcterms:created xsi:type="dcterms:W3CDTF">2021-08-03T04:10:33Z</dcterms:created>
  <dcterms:modified xsi:type="dcterms:W3CDTF">2023-08-14T08:15:07Z</dcterms:modified>
</cp:coreProperties>
</file>