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75" r:id="rId1"/>
    <p:sldMasterId id="2147483701" r:id="rId2"/>
  </p:sldMasterIdLst>
  <p:notesMasterIdLst>
    <p:notesMasterId r:id="rId16"/>
  </p:notesMasterIdLst>
  <p:sldIdLst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273" r:id="rId15"/>
  </p:sldIdLst>
  <p:sldSz cx="12192000" cy="6858000"/>
  <p:notesSz cx="6797675" cy="9926638"/>
  <p:embeddedFontLst>
    <p:embeddedFont>
      <p:font typeface="Bernard MT Condensed" panose="020508060609050204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H+/Oo7gyuweia8jRQ8VrjExK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AD0CF-673F-4F0C-BDC3-8AE32AF2C257}">
  <a:tblStyle styleId="{8EAAD0CF-673F-4F0C-BDC3-8AE32AF2C2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8"/>
          </a:solidFill>
        </a:fill>
      </a:tcStyle>
    </a:wholeTbl>
    <a:band1H>
      <a:tcTxStyle/>
      <a:tcStyle>
        <a:tcBdr/>
        <a:fill>
          <a:solidFill>
            <a:srgbClr val="D8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4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58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651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27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04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35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27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33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4196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86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35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6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6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09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5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519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7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8256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266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254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2028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A37-48EA-8B0A-B090-B769BB95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B4CBD-C838-0D36-4D97-E98857BBD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E805-F675-F311-404F-61D49D11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F0B9-0659-D2B1-B37E-9495079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B535-84E3-5032-ED90-7EFBA7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3786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ABFF-9D37-537A-E135-46B3298D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F432-81F6-E9BC-5D33-021C1133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7551-0D88-67CF-EAEB-7BF1722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61CB-9F97-3640-152D-DD8E05DC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7F6D-9A07-8ACF-07A7-357EB0A6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0777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47A5-3850-5FB5-C1FB-9A79AE33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8D6D4-9066-D7EB-4732-59A215A3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8CB3-F75E-A4C7-D597-F66A8C66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553C-8AC1-DB16-6FC9-1E4CF855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0EC9-FB40-BF75-E0DB-4F97C947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122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FF27-D5E2-44BF-098A-4D7C3B1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9F02-411E-62EE-F251-DF0E2CF96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29C9-7065-A66D-CF0D-A9EA1AF9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D1D1-22FA-535A-02B6-B21BC13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4E08-8724-22B3-4903-DF199BA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8D25-CCEA-DA72-2F90-6A5804D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066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9300-3733-3668-F49A-7507944C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34813-9E0E-AAF4-200D-0BD400C2B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CDAC6-7DCD-F9FA-5CB5-3DAE7904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12C9C-9BB0-9246-BB97-BA40DF55A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40D9C-3B0B-3B10-4E50-9E3EBBDB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8E5E2-AD17-B4F8-05CA-8E72E7D7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39C01-C564-1B41-AB90-0358593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29C67-E7CA-4594-4EC4-6D4F720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088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9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806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FA85-091D-57DA-1E1A-D5DB578B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5AC31-A09C-1BBA-39E6-4023D68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E45DE-1F6E-7941-AA2E-FD0CCDA1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C43B4-63C1-B277-4B3B-3C4A836F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3982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AD60C-602F-4029-FDAB-1E8E9D3C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0F30E-B7A7-10DD-E659-D24BEF97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F216-A4E8-ED1E-879D-169265B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9539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5630-5C7E-7240-4AFA-64A80299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B78D-634D-FBAB-E7ED-5DDF776E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B63A6-6982-1D9E-D7FF-161447DF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E020A-5049-0101-5FE2-54B35004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E4E9-8D9D-D240-B235-5C1C8908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AC701-BDFF-09B5-75CA-3A50C1A3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746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422E-806B-C54B-41C7-1B26204F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3CC72-7AA5-7AB8-ED4B-ACC87F499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5DE7-77FA-572F-CCFB-72A1FCF8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F8FAA-9C23-CD7A-9B2F-F0EEB52C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CF415-BB68-9E6F-A0D1-C511B214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1DF-816E-58FC-A3E7-999F409A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1049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DAD2-F034-8A94-4CFE-E0A8134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9E866-24C2-AA20-5FF7-B664891AE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0EAF-5C81-3FDC-044D-DF73A9CA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81E2-1665-04C3-6F96-FB9DEF56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9FE7-6528-4AFB-70B8-DCA04F21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685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2DCC1-718C-825A-FB53-B356CE8D9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C572F-577C-7B55-48D4-3BD7C6C9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9D25-229F-FBD0-2455-D1DC78D3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970B-676F-4C66-985C-01A71F5E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E05D-6C9B-A7D5-AD57-F53C9C7E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3563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6555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8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1812" y="2588316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 userDrawn="1"/>
        </p:nvSpPr>
        <p:spPr>
          <a:xfrm>
            <a:off x="-69011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2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38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7" name="Google Shape;67;p21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103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3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8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29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5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08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3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3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731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700" r:id="rId2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9CB02-8B40-F5AE-B6CF-074A5F4A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C3D5-06A3-2339-DF14-D70672A43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C78B-59C1-10E8-FA6E-3D39E6146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7C8D3-CD46-88AB-5FE0-DB91AECA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00FD-E134-E0FD-82BB-B2EFE3684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587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0FC45-CCBC-87D7-B16A-0C57DA545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358" y="-16187"/>
            <a:ext cx="5097012" cy="688096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59A62-1CDC-D251-4D1E-3CFFC58D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" y="6499364"/>
            <a:ext cx="2033624" cy="153043"/>
          </a:xfrm>
          <a:prstGeom prst="rect">
            <a:avLst/>
          </a:prstGeom>
        </p:spPr>
      </p:pic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FDABCE13-2BF9-BE1F-C236-23D44403EA00}"/>
              </a:ext>
            </a:extLst>
          </p:cNvPr>
          <p:cNvSpPr txBox="1">
            <a:spLocks/>
          </p:cNvSpPr>
          <p:nvPr/>
        </p:nvSpPr>
        <p:spPr>
          <a:xfrm>
            <a:off x="634893" y="1822253"/>
            <a:ext cx="6213963" cy="125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SENAT BIL. (Masukkan bil. Mesyuarat) </a:t>
            </a:r>
            <a:b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Tarikh)</a:t>
            </a:r>
            <a:endParaRPr lang="ms-MY" sz="4000" b="0" noProof="1">
              <a:solidFill>
                <a:schemeClr val="bg1"/>
              </a:solidFill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64;p1">
            <a:extLst>
              <a:ext uri="{FF2B5EF4-FFF2-40B4-BE49-F238E27FC236}">
                <a16:creationId xmlns:a16="http://schemas.microsoft.com/office/drawing/2014/main" id="{B2DC1B1D-46DD-22DC-D860-9F905355700E}"/>
              </a:ext>
            </a:extLst>
          </p:cNvPr>
          <p:cNvSpPr txBox="1">
            <a:spLocks/>
          </p:cNvSpPr>
          <p:nvPr/>
        </p:nvSpPr>
        <p:spPr>
          <a:xfrm>
            <a:off x="634893" y="5023820"/>
            <a:ext cx="5629275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FAKULTI</a:t>
            </a:r>
            <a:r>
              <a:rPr lang="ms-MY" sz="32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: </a:t>
            </a:r>
            <a:endParaRPr lang="ms-MY" b="0" noProof="1"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165;p1">
            <a:extLst>
              <a:ext uri="{FF2B5EF4-FFF2-40B4-BE49-F238E27FC236}">
                <a16:creationId xmlns:a16="http://schemas.microsoft.com/office/drawing/2014/main" id="{CDE86E02-8595-2094-9255-93C248032720}"/>
              </a:ext>
            </a:extLst>
          </p:cNvPr>
          <p:cNvSpPr txBox="1"/>
          <p:nvPr/>
        </p:nvSpPr>
        <p:spPr>
          <a:xfrm>
            <a:off x="634893" y="3327282"/>
            <a:ext cx="36798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Semakan Kurikulum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9529B-05E9-E60A-5176-8CC801D14118}"/>
              </a:ext>
            </a:extLst>
          </p:cNvPr>
          <p:cNvSpPr txBox="1"/>
          <p:nvPr/>
        </p:nvSpPr>
        <p:spPr>
          <a:xfrm>
            <a:off x="3045350" y="3269148"/>
            <a:ext cx="6106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231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1;p9">
            <a:extLst>
              <a:ext uri="{FF2B5EF4-FFF2-40B4-BE49-F238E27FC236}">
                <a16:creationId xmlns:a16="http://schemas.microsoft.com/office/drawing/2014/main" id="{23A397FE-AD98-3ED6-121F-2768495E07D5}"/>
              </a:ext>
            </a:extLst>
          </p:cNvPr>
          <p:cNvSpPr txBox="1">
            <a:spLocks/>
          </p:cNvSpPr>
          <p:nvPr/>
        </p:nvSpPr>
        <p:spPr>
          <a:xfrm>
            <a:off x="3593555" y="193882"/>
            <a:ext cx="5004889" cy="76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Lato"/>
                <a:cs typeface="Lato"/>
                <a:sym typeface="Lato"/>
              </a:rPr>
              <a:t>SYARAT KEMASUKAN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29604DAD-B978-4258-9721-F2EE4111E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423825"/>
              </p:ext>
            </p:extLst>
          </p:nvPr>
        </p:nvGraphicFramePr>
        <p:xfrm>
          <a:off x="636125" y="1098050"/>
          <a:ext cx="11491250" cy="56558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SYARAT AM UNIVERSITI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KHAS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BAHASA INGGERIS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KEMASUKAN KATEGORI OKU (SEKIRANYA BERKAITAN)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KEMASUKAN MELALUI APEL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5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E069C6B6-8C30-30D1-D51B-22CD6703DA3E}"/>
              </a:ext>
            </a:extLst>
          </p:cNvPr>
          <p:cNvSpPr txBox="1">
            <a:spLocks/>
          </p:cNvSpPr>
          <p:nvPr/>
        </p:nvSpPr>
        <p:spPr>
          <a:xfrm>
            <a:off x="2155687" y="25892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b="0">
                <a:solidFill>
                  <a:srgbClr val="000000"/>
                </a:solidFill>
                <a:latin typeface="Bernard MT Condensed" panose="02050806060905020404" pitchFamily="18" charset="0"/>
              </a:rPr>
              <a:t>KEKUATAN PROGRAM BERBANDING IPT DALAM DAN LUAR NEGARA</a:t>
            </a:r>
            <a:endParaRPr lang="en-US"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F1674340-4D21-CB32-1442-B6CB58E3AA1E}"/>
              </a:ext>
            </a:extLst>
          </p:cNvPr>
          <p:cNvGraphicFramePr/>
          <p:nvPr/>
        </p:nvGraphicFramePr>
        <p:xfrm>
          <a:off x="577521" y="1879596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7" name="Google Shape;259;p10">
            <a:extLst>
              <a:ext uri="{FF2B5EF4-FFF2-40B4-BE49-F238E27FC236}">
                <a16:creationId xmlns:a16="http://schemas.microsoft.com/office/drawing/2014/main" id="{7266D7D3-3026-6AE6-4F9B-178862F92A2D}"/>
              </a:ext>
            </a:extLst>
          </p:cNvPr>
          <p:cNvGraphicFramePr/>
          <p:nvPr/>
        </p:nvGraphicFramePr>
        <p:xfrm>
          <a:off x="594291" y="3794170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9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5;p11">
            <a:extLst>
              <a:ext uri="{FF2B5EF4-FFF2-40B4-BE49-F238E27FC236}">
                <a16:creationId xmlns:a16="http://schemas.microsoft.com/office/drawing/2014/main" id="{65EBC6F3-47E1-520E-B2C6-F698D596EA5F}"/>
              </a:ext>
            </a:extLst>
          </p:cNvPr>
          <p:cNvSpPr txBox="1">
            <a:spLocks/>
          </p:cNvSpPr>
          <p:nvPr/>
        </p:nvSpPr>
        <p:spPr>
          <a:xfrm>
            <a:off x="2457268" y="33210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Lato"/>
                <a:cs typeface="Lato"/>
                <a:sym typeface="Lato"/>
              </a:rPr>
              <a:t>KESIMPULAN /SYOR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6" name="Google Shape;266;p11">
            <a:extLst>
              <a:ext uri="{FF2B5EF4-FFF2-40B4-BE49-F238E27FC236}">
                <a16:creationId xmlns:a16="http://schemas.microsoft.com/office/drawing/2014/main" id="{27EC8CA0-8C41-556A-DE49-21B3ABEB7549}"/>
              </a:ext>
            </a:extLst>
          </p:cNvPr>
          <p:cNvSpPr txBox="1">
            <a:spLocks/>
          </p:cNvSpPr>
          <p:nvPr/>
        </p:nvSpPr>
        <p:spPr>
          <a:xfrm>
            <a:off x="2457268" y="2312716"/>
            <a:ext cx="7081520" cy="262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Mesyuarat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Senat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Universiti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adalah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dengan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segala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hormatnya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dimohon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untuk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meluluskan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Kertas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Kerja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(Masukkan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Tajuk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Kertas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Kerja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)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8354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19218-BD69-943B-242C-31D147972EBF}"/>
              </a:ext>
            </a:extLst>
          </p:cNvPr>
          <p:cNvSpPr txBox="1"/>
          <p:nvPr/>
        </p:nvSpPr>
        <p:spPr>
          <a:xfrm>
            <a:off x="7856574" y="5123077"/>
            <a:ext cx="380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pic>
        <p:nvPicPr>
          <p:cNvPr id="31" name="Picture Placeholder 30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2A24431-2B95-8E29-97E5-059984B56A6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332133" cy="6858001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D6A5AF-15C0-0B5F-9307-5BF4123922BD}"/>
              </a:ext>
            </a:extLst>
          </p:cNvPr>
          <p:cNvGrpSpPr/>
          <p:nvPr/>
        </p:nvGrpSpPr>
        <p:grpSpPr>
          <a:xfrm>
            <a:off x="7452157" y="5122534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AF8A880-2ADD-97D8-AC18-B6CD50E6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FBCDCAB-47C1-6DDA-748E-C773F405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D8CA6-9AB0-DEF7-3B7D-186DB2EFCC4B}"/>
              </a:ext>
            </a:extLst>
          </p:cNvPr>
          <p:cNvGrpSpPr/>
          <p:nvPr/>
        </p:nvGrpSpPr>
        <p:grpSpPr>
          <a:xfrm>
            <a:off x="7452157" y="5478588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578C5B-2A71-C774-25F5-D41E567E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6041DDD-371F-F315-E75D-BC93BF27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C7C9BB0-4670-886B-08A3-2C4B67C115DA}"/>
              </a:ext>
            </a:extLst>
          </p:cNvPr>
          <p:cNvSpPr>
            <a:spLocks noEditPoints="1"/>
          </p:cNvSpPr>
          <p:nvPr/>
        </p:nvSpPr>
        <p:spPr bwMode="auto">
          <a:xfrm>
            <a:off x="7451098" y="4761807"/>
            <a:ext cx="281959" cy="281958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5D71-8BD3-19DF-D097-2B2489E8ED30}"/>
              </a:ext>
            </a:extLst>
          </p:cNvPr>
          <p:cNvSpPr txBox="1"/>
          <p:nvPr/>
        </p:nvSpPr>
        <p:spPr bwMode="auto">
          <a:xfrm>
            <a:off x="6982431" y="2594441"/>
            <a:ext cx="4706938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TERIMA KASIH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3EC9A-2BD7-77C5-5A48-C563C48F7637}"/>
              </a:ext>
            </a:extLst>
          </p:cNvPr>
          <p:cNvSpPr txBox="1"/>
          <p:nvPr/>
        </p:nvSpPr>
        <p:spPr>
          <a:xfrm>
            <a:off x="7856575" y="5499366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utmofficial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68D54-9009-F275-9741-6F26AC2FC31F}"/>
              </a:ext>
            </a:extLst>
          </p:cNvPr>
          <p:cNvSpPr txBox="1"/>
          <p:nvPr/>
        </p:nvSpPr>
        <p:spPr>
          <a:xfrm>
            <a:off x="7856574" y="4753494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A37C4DB-FC5B-976C-A0CC-20D567612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93" y="540062"/>
            <a:ext cx="1783499" cy="6032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72FD8E4-4F7D-9507-4C87-538EBB7E1081}"/>
              </a:ext>
            </a:extLst>
          </p:cNvPr>
          <p:cNvSpPr txBox="1">
            <a:spLocks/>
          </p:cNvSpPr>
          <p:nvPr/>
        </p:nvSpPr>
        <p:spPr bwMode="auto">
          <a:xfrm>
            <a:off x="6958764" y="6262135"/>
            <a:ext cx="4730605" cy="3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0" i="0" kern="120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algn="ctr"/>
            <a:r>
              <a:rPr lang="en-GB" sz="1400" dirty="0">
                <a:latin typeface="+mj-lt"/>
                <a:cs typeface="Lato" panose="020F0502020204030203" pitchFamily="34" charset="0"/>
              </a:rPr>
              <a:t>Kerana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Tuhan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untuk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Manusia</a:t>
            </a:r>
            <a:endParaRPr lang="en-US" sz="14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2">
            <a:extLst>
              <a:ext uri="{FF2B5EF4-FFF2-40B4-BE49-F238E27FC236}">
                <a16:creationId xmlns:a16="http://schemas.microsoft.com/office/drawing/2014/main" id="{55F84AD9-5D17-D6D4-A5B4-ACFC61DFF46A}"/>
              </a:ext>
            </a:extLst>
          </p:cNvPr>
          <p:cNvSpPr txBox="1"/>
          <p:nvPr/>
        </p:nvSpPr>
        <p:spPr>
          <a:xfrm>
            <a:off x="966537" y="1921964"/>
            <a:ext cx="10732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Tujuan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kertas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kerja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ini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adalah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mendapatkan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kelulusan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Mesyuarat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Senat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mengenai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cadangan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semakan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kurikulum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Program XXX (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masukkan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nama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program)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7CD6F63E-8314-FBEA-ECA4-3AF28AD4E383}"/>
              </a:ext>
            </a:extLst>
          </p:cNvPr>
          <p:cNvSpPr txBox="1">
            <a:spLocks/>
          </p:cNvSpPr>
          <p:nvPr/>
        </p:nvSpPr>
        <p:spPr>
          <a:xfrm>
            <a:off x="2158954" y="39229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b="0" dirty="0">
                <a:solidFill>
                  <a:srgbClr val="000000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lang="en-US"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3">
            <a:extLst>
              <a:ext uri="{FF2B5EF4-FFF2-40B4-BE49-F238E27FC236}">
                <a16:creationId xmlns:a16="http://schemas.microsoft.com/office/drawing/2014/main" id="{F3C2528D-B9A3-3FD0-3705-495F9C819F48}"/>
              </a:ext>
            </a:extLst>
          </p:cNvPr>
          <p:cNvSpPr txBox="1"/>
          <p:nvPr/>
        </p:nvSpPr>
        <p:spPr>
          <a:xfrm>
            <a:off x="3472679" y="135997"/>
            <a:ext cx="6505074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9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328653"/>
              </p:ext>
            </p:extLst>
          </p:nvPr>
        </p:nvGraphicFramePr>
        <p:xfrm>
          <a:off x="208778" y="816542"/>
          <a:ext cx="11856225" cy="584640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BIL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PERINCIAN MAKLUMAT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/>
                        <a:t>Entiti Akademik Yang Menawarkan Program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err="1"/>
                        <a:t>Fakulti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Sekolah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Nama Program Yang Disemak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BM 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 :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Nama Penganugerahan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BM 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 :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/>
                        <a:t>Tahap Kerangka Kelayakan Malaysia (MQF)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/>
                        <a:t>National Educational Code (NEC)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/>
                        <a:t>Sesi Pengajian Semakan Kurikulum Semula Berkuatkuasa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Mod Penawaran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Kredit Bergraduat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/>
                        <a:t>Kaedah dan Tempoh Pengajian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Google Shape;182;p3">
            <a:extLst>
              <a:ext uri="{FF2B5EF4-FFF2-40B4-BE49-F238E27FC236}">
                <a16:creationId xmlns:a16="http://schemas.microsoft.com/office/drawing/2014/main" id="{8B0553F3-0B13-D376-1B50-132851418B0A}"/>
              </a:ext>
            </a:extLst>
          </p:cNvPr>
          <p:cNvGraphicFramePr/>
          <p:nvPr/>
        </p:nvGraphicFramePr>
        <p:xfrm>
          <a:off x="5703956" y="5582334"/>
          <a:ext cx="6161475" cy="10109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Kaedah Pengajian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Tempoh Minimum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Tempoh Maksimum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95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4">
            <a:extLst>
              <a:ext uri="{FF2B5EF4-FFF2-40B4-BE49-F238E27FC236}">
                <a16:creationId xmlns:a16="http://schemas.microsoft.com/office/drawing/2014/main" id="{F634C24B-E95D-3774-46CF-0F5FD33F27A1}"/>
              </a:ext>
            </a:extLst>
          </p:cNvPr>
          <p:cNvSpPr txBox="1">
            <a:spLocks/>
          </p:cNvSpPr>
          <p:nvPr/>
        </p:nvSpPr>
        <p:spPr>
          <a:xfrm>
            <a:off x="2465433" y="22665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Lato"/>
                <a:cs typeface="Lato"/>
                <a:sym typeface="Lato"/>
              </a:rPr>
              <a:t>JUSTIFIKASI SEMAKAN KURIKULUM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189;p4">
            <a:extLst>
              <a:ext uri="{FF2B5EF4-FFF2-40B4-BE49-F238E27FC236}">
                <a16:creationId xmlns:a16="http://schemas.microsoft.com/office/drawing/2014/main" id="{A7A0B7D4-D43F-AD9B-F663-35096FC1AA63}"/>
              </a:ext>
            </a:extLst>
          </p:cNvPr>
          <p:cNvCxnSpPr/>
          <p:nvPr/>
        </p:nvCxnSpPr>
        <p:spPr>
          <a:xfrm>
            <a:off x="4136911" y="2043953"/>
            <a:ext cx="0" cy="4016188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90;p4">
            <a:extLst>
              <a:ext uri="{FF2B5EF4-FFF2-40B4-BE49-F238E27FC236}">
                <a16:creationId xmlns:a16="http://schemas.microsoft.com/office/drawing/2014/main" id="{93505D17-3614-58BA-DEAD-F46791AF6912}"/>
              </a:ext>
            </a:extLst>
          </p:cNvPr>
          <p:cNvCxnSpPr/>
          <p:nvPr/>
        </p:nvCxnSpPr>
        <p:spPr>
          <a:xfrm>
            <a:off x="7999285" y="2043953"/>
            <a:ext cx="0" cy="4016188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91;p4">
            <a:extLst>
              <a:ext uri="{FF2B5EF4-FFF2-40B4-BE49-F238E27FC236}">
                <a16:creationId xmlns:a16="http://schemas.microsoft.com/office/drawing/2014/main" id="{BE721B3D-B798-24A6-D912-2599BB498E5E}"/>
              </a:ext>
            </a:extLst>
          </p:cNvPr>
          <p:cNvSpPr txBox="1"/>
          <p:nvPr/>
        </p:nvSpPr>
        <p:spPr>
          <a:xfrm>
            <a:off x="1515674" y="4365104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192;p4">
            <a:extLst>
              <a:ext uri="{FF2B5EF4-FFF2-40B4-BE49-F238E27FC236}">
                <a16:creationId xmlns:a16="http://schemas.microsoft.com/office/drawing/2014/main" id="{47A4C937-2BD9-AABD-88F4-89470147EE28}"/>
              </a:ext>
            </a:extLst>
          </p:cNvPr>
          <p:cNvSpPr txBox="1"/>
          <p:nvPr/>
        </p:nvSpPr>
        <p:spPr>
          <a:xfrm>
            <a:off x="5242108" y="4360755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193;p4">
            <a:extLst>
              <a:ext uri="{FF2B5EF4-FFF2-40B4-BE49-F238E27FC236}">
                <a16:creationId xmlns:a16="http://schemas.microsoft.com/office/drawing/2014/main" id="{BBA31CF8-B6E9-DA45-188C-3259D9A15B81}"/>
              </a:ext>
            </a:extLst>
          </p:cNvPr>
          <p:cNvSpPr txBox="1"/>
          <p:nvPr/>
        </p:nvSpPr>
        <p:spPr>
          <a:xfrm>
            <a:off x="9104480" y="4365104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194;p4">
            <a:extLst>
              <a:ext uri="{FF2B5EF4-FFF2-40B4-BE49-F238E27FC236}">
                <a16:creationId xmlns:a16="http://schemas.microsoft.com/office/drawing/2014/main" id="{1EF83173-F898-C65D-A3A7-B6583BD66FEB}"/>
              </a:ext>
            </a:extLst>
          </p:cNvPr>
          <p:cNvSpPr txBox="1"/>
          <p:nvPr/>
        </p:nvSpPr>
        <p:spPr>
          <a:xfrm>
            <a:off x="1413613" y="2438869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195;p4">
            <a:extLst>
              <a:ext uri="{FF2B5EF4-FFF2-40B4-BE49-F238E27FC236}">
                <a16:creationId xmlns:a16="http://schemas.microsoft.com/office/drawing/2014/main" id="{E44ACC39-9017-BB88-FBC4-2643B55D93EC}"/>
              </a:ext>
            </a:extLst>
          </p:cNvPr>
          <p:cNvSpPr txBox="1"/>
          <p:nvPr/>
        </p:nvSpPr>
        <p:spPr>
          <a:xfrm>
            <a:off x="5242108" y="2400755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196;p4">
            <a:extLst>
              <a:ext uri="{FF2B5EF4-FFF2-40B4-BE49-F238E27FC236}">
                <a16:creationId xmlns:a16="http://schemas.microsoft.com/office/drawing/2014/main" id="{19D04EA2-ED18-7945-BCDA-FF9182524388}"/>
              </a:ext>
            </a:extLst>
          </p:cNvPr>
          <p:cNvSpPr txBox="1"/>
          <p:nvPr/>
        </p:nvSpPr>
        <p:spPr>
          <a:xfrm>
            <a:off x="9104481" y="2389870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Google Shape;197;p4">
            <a:extLst>
              <a:ext uri="{FF2B5EF4-FFF2-40B4-BE49-F238E27FC236}">
                <a16:creationId xmlns:a16="http://schemas.microsoft.com/office/drawing/2014/main" id="{AD2FAF66-F551-3918-F672-B4CAA037E54D}"/>
              </a:ext>
            </a:extLst>
          </p:cNvPr>
          <p:cNvCxnSpPr/>
          <p:nvPr/>
        </p:nvCxnSpPr>
        <p:spPr>
          <a:xfrm>
            <a:off x="482600" y="3949700"/>
            <a:ext cx="11188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98;p4">
            <a:extLst>
              <a:ext uri="{FF2B5EF4-FFF2-40B4-BE49-F238E27FC236}">
                <a16:creationId xmlns:a16="http://schemas.microsoft.com/office/drawing/2014/main" id="{1C43E111-C4E2-B843-64F2-156CD96EFE55}"/>
              </a:ext>
            </a:extLst>
          </p:cNvPr>
          <p:cNvSpPr/>
          <p:nvPr/>
        </p:nvSpPr>
        <p:spPr>
          <a:xfrm>
            <a:off x="611294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9;p4">
            <a:extLst>
              <a:ext uri="{FF2B5EF4-FFF2-40B4-BE49-F238E27FC236}">
                <a16:creationId xmlns:a16="http://schemas.microsoft.com/office/drawing/2014/main" id="{5DD9E8EA-FCD5-8B75-ECBE-2843B2EEBC1D}"/>
              </a:ext>
            </a:extLst>
          </p:cNvPr>
          <p:cNvSpPr/>
          <p:nvPr/>
        </p:nvSpPr>
        <p:spPr>
          <a:xfrm>
            <a:off x="611294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4">
            <a:extLst>
              <a:ext uri="{FF2B5EF4-FFF2-40B4-BE49-F238E27FC236}">
                <a16:creationId xmlns:a16="http://schemas.microsoft.com/office/drawing/2014/main" id="{E695813E-6E61-D192-7025-E73C2D356896}"/>
              </a:ext>
            </a:extLst>
          </p:cNvPr>
          <p:cNvSpPr/>
          <p:nvPr/>
        </p:nvSpPr>
        <p:spPr>
          <a:xfrm>
            <a:off x="4368270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1;p4">
            <a:extLst>
              <a:ext uri="{FF2B5EF4-FFF2-40B4-BE49-F238E27FC236}">
                <a16:creationId xmlns:a16="http://schemas.microsoft.com/office/drawing/2014/main" id="{868B1626-E08A-DD73-E609-547FB02E8564}"/>
              </a:ext>
            </a:extLst>
          </p:cNvPr>
          <p:cNvSpPr/>
          <p:nvPr/>
        </p:nvSpPr>
        <p:spPr>
          <a:xfrm>
            <a:off x="4368270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2;p4">
            <a:extLst>
              <a:ext uri="{FF2B5EF4-FFF2-40B4-BE49-F238E27FC236}">
                <a16:creationId xmlns:a16="http://schemas.microsoft.com/office/drawing/2014/main" id="{A5CA6D31-A06C-E5D8-F432-B7B20714D4F8}"/>
              </a:ext>
            </a:extLst>
          </p:cNvPr>
          <p:cNvSpPr/>
          <p:nvPr/>
        </p:nvSpPr>
        <p:spPr>
          <a:xfrm>
            <a:off x="8209508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3;p4">
            <a:extLst>
              <a:ext uri="{FF2B5EF4-FFF2-40B4-BE49-F238E27FC236}">
                <a16:creationId xmlns:a16="http://schemas.microsoft.com/office/drawing/2014/main" id="{32299107-AE76-D289-68B2-63BE5615DDD5}"/>
              </a:ext>
            </a:extLst>
          </p:cNvPr>
          <p:cNvSpPr/>
          <p:nvPr/>
        </p:nvSpPr>
        <p:spPr>
          <a:xfrm>
            <a:off x="8209508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4;p4">
            <a:extLst>
              <a:ext uri="{FF2B5EF4-FFF2-40B4-BE49-F238E27FC236}">
                <a16:creationId xmlns:a16="http://schemas.microsoft.com/office/drawing/2014/main" id="{6352C260-3C51-CD27-0546-D50AADD0FCC0}"/>
              </a:ext>
            </a:extLst>
          </p:cNvPr>
          <p:cNvSpPr txBox="1"/>
          <p:nvPr/>
        </p:nvSpPr>
        <p:spPr>
          <a:xfrm>
            <a:off x="642947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205;p4">
            <a:extLst>
              <a:ext uri="{FF2B5EF4-FFF2-40B4-BE49-F238E27FC236}">
                <a16:creationId xmlns:a16="http://schemas.microsoft.com/office/drawing/2014/main" id="{40AC1D7D-376C-A3B5-55FB-495FEEF03DBF}"/>
              </a:ext>
            </a:extLst>
          </p:cNvPr>
          <p:cNvSpPr txBox="1"/>
          <p:nvPr/>
        </p:nvSpPr>
        <p:spPr>
          <a:xfrm>
            <a:off x="4393084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206;p4">
            <a:extLst>
              <a:ext uri="{FF2B5EF4-FFF2-40B4-BE49-F238E27FC236}">
                <a16:creationId xmlns:a16="http://schemas.microsoft.com/office/drawing/2014/main" id="{4C3CFBD9-F751-8FF9-1C54-E42125FFEF63}"/>
              </a:ext>
            </a:extLst>
          </p:cNvPr>
          <p:cNvSpPr txBox="1"/>
          <p:nvPr/>
        </p:nvSpPr>
        <p:spPr>
          <a:xfrm>
            <a:off x="8241782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207;p4">
            <a:extLst>
              <a:ext uri="{FF2B5EF4-FFF2-40B4-BE49-F238E27FC236}">
                <a16:creationId xmlns:a16="http://schemas.microsoft.com/office/drawing/2014/main" id="{A1562D0F-07D3-12B3-602E-B5CD3CF83B06}"/>
              </a:ext>
            </a:extLst>
          </p:cNvPr>
          <p:cNvSpPr txBox="1"/>
          <p:nvPr/>
        </p:nvSpPr>
        <p:spPr>
          <a:xfrm>
            <a:off x="642947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4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Google Shape;208;p4">
            <a:extLst>
              <a:ext uri="{FF2B5EF4-FFF2-40B4-BE49-F238E27FC236}">
                <a16:creationId xmlns:a16="http://schemas.microsoft.com/office/drawing/2014/main" id="{C37A612F-AEA3-E8C3-A29D-A417FE2C6EE9}"/>
              </a:ext>
            </a:extLst>
          </p:cNvPr>
          <p:cNvSpPr txBox="1"/>
          <p:nvPr/>
        </p:nvSpPr>
        <p:spPr>
          <a:xfrm>
            <a:off x="4393084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Google Shape;209;p4">
            <a:extLst>
              <a:ext uri="{FF2B5EF4-FFF2-40B4-BE49-F238E27FC236}">
                <a16:creationId xmlns:a16="http://schemas.microsoft.com/office/drawing/2014/main" id="{75AAA624-4DA3-5B98-E586-82F9C5E6A2CC}"/>
              </a:ext>
            </a:extLst>
          </p:cNvPr>
          <p:cNvSpPr txBox="1"/>
          <p:nvPr/>
        </p:nvSpPr>
        <p:spPr>
          <a:xfrm>
            <a:off x="8241782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6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4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4930D5C9-803E-9B90-F723-936A8FAE824B}"/>
              </a:ext>
            </a:extLst>
          </p:cNvPr>
          <p:cNvSpPr txBox="1">
            <a:spLocks/>
          </p:cNvSpPr>
          <p:nvPr/>
        </p:nvSpPr>
        <p:spPr>
          <a:xfrm>
            <a:off x="2491399" y="58075"/>
            <a:ext cx="7081520" cy="76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SEMAKAN KURIKULUM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6" name="Google Shape;216;p5">
            <a:extLst>
              <a:ext uri="{FF2B5EF4-FFF2-40B4-BE49-F238E27FC236}">
                <a16:creationId xmlns:a16="http://schemas.microsoft.com/office/drawing/2014/main" id="{26118315-1E4A-850E-37E7-BA4F5A7FF0CA}"/>
              </a:ext>
            </a:extLst>
          </p:cNvPr>
          <p:cNvSpPr txBox="1"/>
          <p:nvPr/>
        </p:nvSpPr>
        <p:spPr>
          <a:xfrm>
            <a:off x="671175" y="893701"/>
            <a:ext cx="6315098" cy="8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LAPORAN HEALTH CHECK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oogle Shape;217;p5">
            <a:extLst>
              <a:ext uri="{FF2B5EF4-FFF2-40B4-BE49-F238E27FC236}">
                <a16:creationId xmlns:a16="http://schemas.microsoft.com/office/drawing/2014/main" id="{97F12EBF-A631-6C21-A7AC-90D833B8E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324399"/>
              </p:ext>
            </p:extLst>
          </p:nvPr>
        </p:nvGraphicFramePr>
        <p:xfrm>
          <a:off x="740664" y="2142062"/>
          <a:ext cx="10880745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7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6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2017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2019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18;p5">
            <a:extLst>
              <a:ext uri="{FF2B5EF4-FFF2-40B4-BE49-F238E27FC236}">
                <a16:creationId xmlns:a16="http://schemas.microsoft.com/office/drawing/2014/main" id="{E94B5256-1DA5-0236-3931-3E33DA59C06C}"/>
              </a:ext>
            </a:extLst>
          </p:cNvPr>
          <p:cNvSpPr txBox="1"/>
          <p:nvPr/>
        </p:nvSpPr>
        <p:spPr>
          <a:xfrm>
            <a:off x="671176" y="1772992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Laporan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intake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19;p5">
            <a:extLst>
              <a:ext uri="{FF2B5EF4-FFF2-40B4-BE49-F238E27FC236}">
                <a16:creationId xmlns:a16="http://schemas.microsoft.com/office/drawing/2014/main" id="{03ACEB02-0A88-8467-CA1B-76C1A722F417}"/>
              </a:ext>
            </a:extLst>
          </p:cNvPr>
          <p:cNvSpPr txBox="1"/>
          <p:nvPr/>
        </p:nvSpPr>
        <p:spPr>
          <a:xfrm>
            <a:off x="671175" y="3172971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Inisiatif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meningkatkan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enrolmen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20;p5">
            <a:extLst>
              <a:ext uri="{FF2B5EF4-FFF2-40B4-BE49-F238E27FC236}">
                <a16:creationId xmlns:a16="http://schemas.microsoft.com/office/drawing/2014/main" id="{8DBEC75B-BC55-8420-30DD-F06856F96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263074"/>
              </p:ext>
            </p:extLst>
          </p:nvPr>
        </p:nvGraphicFramePr>
        <p:xfrm>
          <a:off x="740663" y="3542303"/>
          <a:ext cx="10632177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Bil</a:t>
                      </a:r>
                      <a:r>
                        <a:rPr lang="en-US" sz="1800" dirty="0"/>
                        <a:t> 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61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6;p6">
            <a:extLst>
              <a:ext uri="{FF2B5EF4-FFF2-40B4-BE49-F238E27FC236}">
                <a16:creationId xmlns:a16="http://schemas.microsoft.com/office/drawing/2014/main" id="{D5EDE91B-1FD9-7F94-F854-062FA407D1D0}"/>
              </a:ext>
            </a:extLst>
          </p:cNvPr>
          <p:cNvSpPr txBox="1">
            <a:spLocks/>
          </p:cNvSpPr>
          <p:nvPr/>
        </p:nvSpPr>
        <p:spPr>
          <a:xfrm>
            <a:off x="3112322" y="30195"/>
            <a:ext cx="6361151" cy="56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SEMAKAN KURIKULUM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6" name="Google Shape;227;p6">
            <a:extLst>
              <a:ext uri="{FF2B5EF4-FFF2-40B4-BE49-F238E27FC236}">
                <a16:creationId xmlns:a16="http://schemas.microsoft.com/office/drawing/2014/main" id="{C5C3DB63-6EA6-691A-EC2A-07C776E54006}"/>
              </a:ext>
            </a:extLst>
          </p:cNvPr>
          <p:cNvSpPr txBox="1"/>
          <p:nvPr/>
        </p:nvSpPr>
        <p:spPr>
          <a:xfrm>
            <a:off x="575124" y="565195"/>
            <a:ext cx="100620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LAPORAN KEBOLEHPASARAN GRADUAN (GE)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oogle Shape;228;p6">
            <a:extLst>
              <a:ext uri="{FF2B5EF4-FFF2-40B4-BE49-F238E27FC236}">
                <a16:creationId xmlns:a16="http://schemas.microsoft.com/office/drawing/2014/main" id="{B4AC6509-4FBA-C8E6-1D16-340E293D5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167064"/>
              </p:ext>
            </p:extLst>
          </p:nvPr>
        </p:nvGraphicFramePr>
        <p:xfrm>
          <a:off x="575125" y="2358102"/>
          <a:ext cx="11041750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2017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2019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29;p6">
            <a:extLst>
              <a:ext uri="{FF2B5EF4-FFF2-40B4-BE49-F238E27FC236}">
                <a16:creationId xmlns:a16="http://schemas.microsoft.com/office/drawing/2014/main" id="{206A4522-84C5-25A9-94C6-7A5599C9466C}"/>
              </a:ext>
            </a:extLst>
          </p:cNvPr>
          <p:cNvSpPr txBox="1"/>
          <p:nvPr/>
        </p:nvSpPr>
        <p:spPr>
          <a:xfrm>
            <a:off x="575125" y="1918151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Laporan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GE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0;p6">
            <a:extLst>
              <a:ext uri="{FF2B5EF4-FFF2-40B4-BE49-F238E27FC236}">
                <a16:creationId xmlns:a16="http://schemas.microsoft.com/office/drawing/2014/main" id="{42A6CBBF-1491-FB86-B7FE-F8174E5D3E47}"/>
              </a:ext>
            </a:extLst>
          </p:cNvPr>
          <p:cNvSpPr txBox="1"/>
          <p:nvPr/>
        </p:nvSpPr>
        <p:spPr>
          <a:xfrm>
            <a:off x="575124" y="3297833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Inisiatif meningkatkan GE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31;p6">
            <a:extLst>
              <a:ext uri="{FF2B5EF4-FFF2-40B4-BE49-F238E27FC236}">
                <a16:creationId xmlns:a16="http://schemas.microsoft.com/office/drawing/2014/main" id="{159CB01C-35CD-C7AF-5190-BADD638DE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494232"/>
              </p:ext>
            </p:extLst>
          </p:nvPr>
        </p:nvGraphicFramePr>
        <p:xfrm>
          <a:off x="575124" y="3660401"/>
          <a:ext cx="1080225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Bil 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2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465E8D21-28F2-E7E7-56C1-8EC23CDF772B}"/>
              </a:ext>
            </a:extLst>
          </p:cNvPr>
          <p:cNvSpPr txBox="1">
            <a:spLocks/>
          </p:cNvSpPr>
          <p:nvPr/>
        </p:nvSpPr>
        <p:spPr>
          <a:xfrm>
            <a:off x="360536" y="83156"/>
            <a:ext cx="10054119" cy="6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KOMPONEN/MAKLUMAT YANG DIUBAH DAN STRUKTUR KURIKULUM BAHARU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38;p7">
            <a:extLst>
              <a:ext uri="{FF2B5EF4-FFF2-40B4-BE49-F238E27FC236}">
                <a16:creationId xmlns:a16="http://schemas.microsoft.com/office/drawing/2014/main" id="{949B02ED-1BE4-7020-900A-894498917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216674"/>
              </p:ext>
            </p:extLst>
          </p:nvPr>
        </p:nvGraphicFramePr>
        <p:xfrm>
          <a:off x="360536" y="745324"/>
          <a:ext cx="11683200" cy="58421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KOMPONEN PROGRAM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KOMPONEN SEMAKAN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DESKRIPSI PERUBAHAN SEMAKAN KURIKULUM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BERUBAH</a:t>
                      </a:r>
                      <a:endParaRPr sz="1600" b="1"/>
                    </a:p>
                  </a:txBody>
                  <a:tcPr marL="91450" marR="91450" marT="45725" marB="457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TIDAK BERUBAH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Nama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Nama Program (BM &amp; BI)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Nama </a:t>
                      </a:r>
                      <a:r>
                        <a:rPr lang="en-US" sz="1600" b="1" dirty="0" err="1"/>
                        <a:t>Penganugerahan</a:t>
                      </a:r>
                      <a:r>
                        <a:rPr lang="en-US" sz="1600" b="1" dirty="0"/>
                        <a:t> (BM &amp; BI)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/>
                        <a:t>Kod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National Education Code (NEC)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Kod Program (Dalaman)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Lokasi/Entiti Akademik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Lokasi Penawaran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Entiti Akademik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PEO dan PLO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Kandungan dan Bilangan Penyataan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Struktur Kuriklum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a) Tempoh Pengajian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b) Kaedah Penawaran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c) Mod Penawaran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d) Jumlah Kredit Keseluruhan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Maklumat Kursus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1181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/>
                        <a:t>Perubahan kepada Hasil Pembelajaran Kursus (CLO)</a:t>
                      </a:r>
                      <a:endParaRPr sz="1600" b="1"/>
                    </a:p>
                    <a:p>
                      <a:pPr marL="0" marR="1181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7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B1F1D942-1EF2-5D8F-8539-C86EAAEA8B9C}"/>
              </a:ext>
            </a:extLst>
          </p:cNvPr>
          <p:cNvSpPr txBox="1">
            <a:spLocks/>
          </p:cNvSpPr>
          <p:nvPr/>
        </p:nvSpPr>
        <p:spPr>
          <a:xfrm>
            <a:off x="2326640" y="88790"/>
            <a:ext cx="7081520" cy="56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PENERAPAN ELEMEN EXCEL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2002E7DB-1CDB-43B0-3AA4-48790C8B9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21490"/>
              </p:ext>
            </p:extLst>
          </p:nvPr>
        </p:nvGraphicFramePr>
        <p:xfrm>
          <a:off x="636567" y="1094212"/>
          <a:ext cx="11310752" cy="4858570"/>
        </p:xfrm>
        <a:graphic>
          <a:graphicData uri="http://schemas.openxmlformats.org/drawingml/2006/table">
            <a:tbl>
              <a:tblPr firstRow="1" bandRow="1"/>
              <a:tblGrid>
                <a:gridCol w="1091293">
                  <a:extLst>
                    <a:ext uri="{9D8B030D-6E8A-4147-A177-3AD203B41FA5}">
                      <a16:colId xmlns:a16="http://schemas.microsoft.com/office/drawing/2014/main" val="171009519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813604610"/>
                    </a:ext>
                  </a:extLst>
                </a:gridCol>
                <a:gridCol w="3467595">
                  <a:extLst>
                    <a:ext uri="{9D8B030D-6E8A-4147-A177-3AD203B41FA5}">
                      <a16:colId xmlns:a16="http://schemas.microsoft.com/office/drawing/2014/main" val="326756803"/>
                    </a:ext>
                  </a:extLst>
                </a:gridCol>
                <a:gridCol w="2315688">
                  <a:extLst>
                    <a:ext uri="{9D8B030D-6E8A-4147-A177-3AD203B41FA5}">
                      <a16:colId xmlns:a16="http://schemas.microsoft.com/office/drawing/2014/main" val="781947259"/>
                    </a:ext>
                  </a:extLst>
                </a:gridCol>
                <a:gridCol w="1678354">
                  <a:extLst>
                    <a:ext uri="{9D8B030D-6E8A-4147-A177-3AD203B41FA5}">
                      <a16:colId xmlns:a16="http://schemas.microsoft.com/office/drawing/2014/main" val="2897719886"/>
                    </a:ext>
                  </a:extLst>
                </a:gridCol>
                <a:gridCol w="1190279">
                  <a:extLst>
                    <a:ext uri="{9D8B030D-6E8A-4147-A177-3AD203B41FA5}">
                      <a16:colId xmlns:a16="http://schemas.microsoft.com/office/drawing/2014/main" val="2490759264"/>
                    </a:ext>
                  </a:extLst>
                </a:gridCol>
              </a:tblGrid>
              <a:tr h="40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Elemen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Kod Kursus 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800" b="1" noProof="1"/>
                        <a:t>Nama Kursus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Bilangan Kredit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Peratus (%)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Aras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6201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REAL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33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20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54678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IDEAL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691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320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3214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CARE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315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174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68983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POISE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05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1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73354"/>
                  </a:ext>
                </a:extLst>
              </a:tr>
            </a:tbl>
          </a:graphicData>
        </a:graphic>
      </p:graphicFrame>
      <p:sp>
        <p:nvSpPr>
          <p:cNvPr id="7" name="Google Shape;237;p7">
            <a:extLst>
              <a:ext uri="{FF2B5EF4-FFF2-40B4-BE49-F238E27FC236}">
                <a16:creationId xmlns:a16="http://schemas.microsoft.com/office/drawing/2014/main" id="{50A2A534-7ACD-C163-A7EB-FE95A14EB398}"/>
              </a:ext>
            </a:extLst>
          </p:cNvPr>
          <p:cNvSpPr txBox="1">
            <a:spLocks/>
          </p:cNvSpPr>
          <p:nvPr/>
        </p:nvSpPr>
        <p:spPr>
          <a:xfrm>
            <a:off x="440624" y="5876169"/>
            <a:ext cx="7130143" cy="52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MY" sz="2000" noProof="1">
                <a:solidFill>
                  <a:srgbClr val="FF000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Nota : Hanya untuk program prasiswazah (UG) sahaja </a:t>
            </a:r>
            <a:endParaRPr lang="en-MY" noProof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8">
            <a:extLst>
              <a:ext uri="{FF2B5EF4-FFF2-40B4-BE49-F238E27FC236}">
                <a16:creationId xmlns:a16="http://schemas.microsoft.com/office/drawing/2014/main" id="{577E7970-9EC2-3F79-30C3-73898D36BFB6}"/>
              </a:ext>
            </a:extLst>
          </p:cNvPr>
          <p:cNvSpPr txBox="1">
            <a:spLocks/>
          </p:cNvSpPr>
          <p:nvPr/>
        </p:nvSpPr>
        <p:spPr>
          <a:xfrm>
            <a:off x="2334514" y="433580"/>
            <a:ext cx="7081520" cy="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JADUAL PERATUSAN PERUBAHAN SEMAKAN KURIKULUM</a:t>
            </a:r>
            <a:endParaRPr kumimoji="0" lang="fi-FI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45;p8">
            <a:extLst>
              <a:ext uri="{FF2B5EF4-FFF2-40B4-BE49-F238E27FC236}">
                <a16:creationId xmlns:a16="http://schemas.microsoft.com/office/drawing/2014/main" id="{D0E4F4EB-FBD2-82F0-978A-886E35911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533688"/>
              </p:ext>
            </p:extLst>
          </p:nvPr>
        </p:nvGraphicFramePr>
        <p:xfrm>
          <a:off x="505424" y="1638270"/>
          <a:ext cx="11539800" cy="3581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KATEGORI KURSUS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KEPERLUAN STANDARD (%)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KREDIT SEDIA ADA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KREDIT KURSUS SELEPAS SEMAKAN KURIKULUM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JUMLAH PERUBAHAN SEMAKAN KURIKULUM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PERATUS PERUBAHAN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(%)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(%)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Kursus Umum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Kursus Teras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Kursus Elektif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JUMLAH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2668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546</Words>
  <Application>Microsoft Office PowerPoint</Application>
  <PresentationFormat>Widescreen</PresentationFormat>
  <Paragraphs>150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Tahoma</vt:lpstr>
      <vt:lpstr>Calibri</vt:lpstr>
      <vt:lpstr>Lato</vt:lpstr>
      <vt:lpstr>Bernard MT Condensed</vt:lpstr>
      <vt:lpstr>Roboto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JKTS KKA /  MESYUARAT SENAT (Masukkan Bil Mesyuarat dan Tarikh)</dc:title>
  <dc:creator>Microsoft Office User</dc:creator>
  <cp:lastModifiedBy>RILAWATI RIJA</cp:lastModifiedBy>
  <cp:revision>11</cp:revision>
  <cp:lastPrinted>2023-05-23T01:29:34Z</cp:lastPrinted>
  <dcterms:created xsi:type="dcterms:W3CDTF">2021-08-03T04:10:33Z</dcterms:created>
  <dcterms:modified xsi:type="dcterms:W3CDTF">2023-08-14T08:12:26Z</dcterms:modified>
</cp:coreProperties>
</file>